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5213" r:id="rId5"/>
    <p:sldMasterId id="2147485222" r:id="rId6"/>
  </p:sldMasterIdLst>
  <p:notesMasterIdLst>
    <p:notesMasterId r:id="rId23"/>
  </p:notesMasterIdLst>
  <p:handoutMasterIdLst>
    <p:handoutMasterId r:id="rId24"/>
  </p:handoutMasterIdLst>
  <p:sldIdLst>
    <p:sldId id="420" r:id="rId7"/>
    <p:sldId id="439" r:id="rId8"/>
    <p:sldId id="540" r:id="rId9"/>
    <p:sldId id="554" r:id="rId10"/>
    <p:sldId id="555" r:id="rId11"/>
    <p:sldId id="561" r:id="rId12"/>
    <p:sldId id="535" r:id="rId13"/>
    <p:sldId id="541" r:id="rId14"/>
    <p:sldId id="556" r:id="rId15"/>
    <p:sldId id="562" r:id="rId16"/>
    <p:sldId id="553" r:id="rId17"/>
    <p:sldId id="559" r:id="rId18"/>
    <p:sldId id="563" r:id="rId19"/>
    <p:sldId id="539" r:id="rId20"/>
    <p:sldId id="534" r:id="rId21"/>
    <p:sldId id="479" r:id="rId2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ＭＳ Ｐゴシック" pitchFamily="2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ＭＳ Ｐゴシック" pitchFamily="2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ＭＳ Ｐゴシック" pitchFamily="2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ＭＳ Ｐゴシック" pitchFamily="2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ＭＳ Ｐゴシック" pitchFamily="28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eh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000000"/>
    <a:srgbClr val="F3DD8D"/>
    <a:srgbClr val="FF9900"/>
    <a:srgbClr val="4D4D4D"/>
    <a:srgbClr val="5C5C5C"/>
    <a:srgbClr val="006699"/>
    <a:srgbClr val="99CC33"/>
    <a:srgbClr val="DAE3F5"/>
    <a:srgbClr val="E9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744" y="792"/>
      </p:cViewPr>
      <p:guideLst>
        <p:guide orient="horz" pos="800"/>
        <p:guide orient="horz" pos="1813"/>
        <p:guide pos="4080"/>
        <p:guide pos="160"/>
        <p:guide pos="53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notesViewPr>
    <p:cSldViewPr snapToGrid="0">
      <p:cViewPr varScale="1">
        <p:scale>
          <a:sx n="83" d="100"/>
          <a:sy n="83" d="100"/>
        </p:scale>
        <p:origin x="-3108" y="-8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Segoe Semibold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Segoe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3/15/2010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133"/>
            <a:ext cx="6130496" cy="49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latin typeface="Segoe" charset="0"/>
                <a:ea typeface="ＭＳ Ｐゴシック" pitchFamily="-106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© 2004 Microsoft Corporation. All rights reserved.</a:t>
            </a:r>
          </a:p>
          <a:p>
            <a:pPr>
              <a:defRPr/>
            </a:pPr>
            <a:r>
              <a:rPr lang="en-US" dirty="0"/>
              <a:t>This presentation is for informational purposes only. Microsoft makes no warranties, express or implied, in this summary.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191865" y="9430133"/>
            <a:ext cx="605811" cy="49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Segoe Semibold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65828C5E-1C61-4611-A38B-BF2BED1D90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2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3/15/2010</a:t>
            </a:r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066"/>
            <a:ext cx="5438140" cy="446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44711"/>
            <a:ext cx="5617523" cy="38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latin typeface="Segoe" charset="0"/>
                <a:ea typeface="ＭＳ Ｐゴシック" pitchFamily="-106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© 2004 Microsoft Corporation. All rights reserved.</a:t>
            </a:r>
          </a:p>
          <a:p>
            <a:pPr>
              <a:defRPr/>
            </a:pPr>
            <a:r>
              <a:rPr lang="en-US" dirty="0"/>
              <a:t>This presentation is for informational purposes only. Microsoft makes no warranties, express or implied, in this summary.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34127" y="9428397"/>
            <a:ext cx="1261976" cy="49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84FB105F-ACCD-47AE-A606-A721098D09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5332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28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dirty="0" smtClean="0">
                <a:ea typeface="ＭＳ Ｐゴシック" pitchFamily="28" charset="-128"/>
              </a:rPr>
              <a:t>© 2004 Microsoft Corporation. Tous droits réservés.</a:t>
            </a:r>
          </a:p>
          <a:p>
            <a:pPr eaLnBrk="1" hangingPunct="1"/>
            <a:r>
              <a:rPr lang="fr-FR" dirty="0" smtClean="0">
                <a:ea typeface="ＭＳ Ｐゴシック" pitchFamily="28" charset="-128"/>
              </a:rPr>
              <a:t>La fonction de cette présentation est purement informative. Microsoft n’apporte aucune garantie, expresse ou implicite.</a:t>
            </a:r>
            <a:endParaRPr lang="en-US" dirty="0" smtClean="0">
              <a:ea typeface="ＭＳ Ｐゴシック" pitchFamily="28" charset="-128"/>
            </a:endParaRP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28" charset="-128"/>
              </a:rPr>
              <a:t>1</a:t>
            </a: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pp-cover-2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7"/>
          <p:cNvSpPr txBox="1">
            <a:spLocks noChangeArrowheads="1"/>
          </p:cNvSpPr>
          <p:nvPr userDrawn="1"/>
        </p:nvSpPr>
        <p:spPr bwMode="auto">
          <a:xfrm>
            <a:off x="4572000" y="4960938"/>
            <a:ext cx="39624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Frutiger 57Cn" pitchFamily="34" charset="0"/>
                <a:ea typeface="MS PGothic" pitchFamily="34" charset="-128"/>
                <a:cs typeface="Arial" pitchFamily="34" charset="0"/>
              </a:rPr>
              <a:t>www.amazon.co.uk</a:t>
            </a:r>
            <a:endParaRPr lang="en-US" dirty="0">
              <a:solidFill>
                <a:srgbClr val="000000"/>
              </a:solidFill>
              <a:latin typeface="Frutiger 57Cn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8301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048000" y="5638800"/>
            <a:ext cx="5486400" cy="533400"/>
          </a:xfrm>
          <a:ln/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100" smtClean="0">
                <a:effectLst/>
              </a:defRPr>
            </a:lvl1pPr>
          </a:lstStyle>
          <a:p>
            <a:r>
              <a:rPr lang="en-US" dirty="0" smtClean="0"/>
              <a:t>Click to edit Mas</a:t>
            </a:r>
            <a:r>
              <a:rPr lang="en-GB" sz="1100" dirty="0" smtClean="0">
                <a:solidFill>
                  <a:srgbClr val="1F497D"/>
                </a:solidFill>
                <a:effectLst/>
                <a:latin typeface="Calibri"/>
                <a:ea typeface="Calibri"/>
              </a:rPr>
              <a:t>-  </a:t>
            </a:r>
            <a:r>
              <a:rPr lang="en-GB" sz="1100" dirty="0" smtClean="0">
                <a:effectLst/>
                <a:latin typeface="Calibri"/>
                <a:ea typeface="Calibri"/>
              </a:rPr>
              <a:t>Confidential</a:t>
            </a:r>
            <a:r>
              <a:rPr lang="en-GB" sz="1100" dirty="0" smtClean="0">
                <a:solidFill>
                  <a:srgbClr val="1F497D"/>
                </a:solidFill>
                <a:effectLst/>
                <a:latin typeface="Calibri"/>
                <a:ea typeface="Calibri"/>
              </a:rPr>
              <a:t> </a:t>
            </a:r>
            <a:r>
              <a:rPr lang="en-GB" sz="1100" dirty="0" smtClean="0">
                <a:effectLst/>
                <a:latin typeface="Calibri"/>
                <a:ea typeface="Calibri"/>
              </a:rPr>
              <a:t>© 1996-2011, Amazon.com, Inc. or its affiliates.  All rights reserved.</a:t>
            </a:r>
            <a:r>
              <a:rPr lang="en-US" sz="1100" dirty="0" smtClean="0">
                <a:effectLst/>
                <a:latin typeface="Calibri"/>
                <a:ea typeface="Calibri"/>
              </a:rPr>
              <a:t/>
            </a:r>
            <a:br>
              <a:rPr lang="en-US" sz="1100" dirty="0" smtClean="0">
                <a:effectLst/>
                <a:latin typeface="Calibri"/>
                <a:ea typeface="Calibri"/>
              </a:rPr>
            </a:br>
            <a:endParaRPr lang="en-US" dirty="0"/>
          </a:p>
        </p:txBody>
      </p:sp>
      <p:sp>
        <p:nvSpPr>
          <p:cNvPr id="6830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6172200"/>
            <a:ext cx="5486400" cy="369332"/>
          </a:xfrm>
        </p:spPr>
        <p:txBody>
          <a:bodyPr/>
          <a:lstStyle>
            <a:lvl1pPr marL="0" indent="0" algn="r"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3555" name="Picture 3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004" y="2246948"/>
            <a:ext cx="2864737" cy="62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24288" y="64246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91E63666-3D1C-481D-9833-65E62B7CD1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1746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445" y="150495"/>
            <a:ext cx="19621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0213" y="228600"/>
            <a:ext cx="2208212" cy="2206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575" y="228600"/>
            <a:ext cx="6472238" cy="2206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02088" y="63992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83612F89-C283-4BAC-AAB4-725DBDE49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2770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13348"/>
            <a:ext cx="19621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572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5575" y="893763"/>
            <a:ext cx="8832850" cy="154146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528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C4292A2D-51B4-41C0-841E-64B3C11C95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3794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59068"/>
            <a:ext cx="19621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400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5575" y="893763"/>
            <a:ext cx="4340225" cy="1541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893763"/>
            <a:ext cx="4340225" cy="154146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623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79A367B2-201F-40E1-A9F7-2C0A0D543F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4818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645" y="159068"/>
            <a:ext cx="19621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Amazon.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4" name="Datumsplatzhalter 12"/>
          <p:cNvSpPr>
            <a:spLocks noGrp="1"/>
          </p:cNvSpPr>
          <p:nvPr>
            <p:ph type="dt" sz="half" idx="10"/>
          </p:nvPr>
        </p:nvSpPr>
        <p:spPr>
          <a:xfrm>
            <a:off x="2476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pitchFamily="34" charset="0"/>
              </a:defRPr>
            </a:lvl1pPr>
          </a:lstStyle>
          <a:p>
            <a:fld id="{948ADF33-F894-4C3E-8FB5-1F886A9E847A}" type="datetime1">
              <a:rPr lang="en-US" smtClean="0"/>
              <a:t>1/19/2012</a:t>
            </a:fld>
            <a:endParaRPr lang="en-US"/>
          </a:p>
        </p:txBody>
      </p:sp>
      <p:sp>
        <p:nvSpPr>
          <p:cNvPr id="5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pitchFamily="34" charset="0"/>
              </a:defRPr>
            </a:lvl1pPr>
          </a:lstStyle>
          <a:p>
            <a:fld id="{CD5102D4-4025-46C2-B872-56EA61DCE10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3752850" y="6304002"/>
            <a:ext cx="5391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</a:rPr>
              <a:t>Confidential </a:t>
            </a:r>
            <a:r>
              <a:rPr lang="en-GB" sz="1000" dirty="0">
                <a:solidFill>
                  <a:srgbClr val="000000"/>
                </a:solidFill>
              </a:rPr>
              <a:t>© 1996-2011, Amazon.com, Inc. or its affiliates.  All rights reserved.</a:t>
            </a:r>
            <a:endParaRPr lang="en-US" sz="10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17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mazo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47800"/>
            <a:ext cx="8450343" cy="4525962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Font typeface="Arial" pitchFamily="34" charset="0"/>
              <a:buChar char="•"/>
              <a:defRPr sz="2800" b="1">
                <a:latin typeface="Arial" pitchFamily="34" charset="0"/>
                <a:cs typeface="Arial" pitchFamily="34" charset="0"/>
              </a:defRPr>
            </a:lvl1pPr>
            <a:lvl2pPr marL="539750" indent="-274638">
              <a:buFont typeface="Arial" pitchFamily="34" charset="0"/>
              <a:buChar char="•"/>
              <a:defRPr sz="2400" b="1">
                <a:latin typeface="Arial" pitchFamily="34" charset="0"/>
                <a:cs typeface="Arial" pitchFamily="34" charset="0"/>
              </a:defRPr>
            </a:lvl2pPr>
            <a:lvl3pPr marL="804863" indent="-265113"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 marL="1079500" indent="-274638"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4pPr>
            <a:lvl5pPr marL="1344613" indent="-265113"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310500" y="461663"/>
            <a:ext cx="6604899" cy="396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05050" y="65111"/>
            <a:ext cx="6610350" cy="3960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Datumsplatzhalter 12"/>
          <p:cNvSpPr>
            <a:spLocks noGrp="1"/>
          </p:cNvSpPr>
          <p:nvPr>
            <p:ph type="dt" sz="half" idx="14"/>
          </p:nvPr>
        </p:nvSpPr>
        <p:spPr>
          <a:xfrm>
            <a:off x="2476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pitchFamily="34" charset="0"/>
              </a:defRPr>
            </a:lvl1pPr>
          </a:lstStyle>
          <a:p>
            <a:fld id="{CCB7D674-89F6-40ED-92E9-A076828B19DF}" type="datetime1">
              <a:rPr lang="en-US" smtClean="0"/>
              <a:t>1/19/2012</a:t>
            </a:fld>
            <a:endParaRPr lang="en-US"/>
          </a:p>
        </p:txBody>
      </p:sp>
      <p:sp>
        <p:nvSpPr>
          <p:cNvPr id="6" name="Foliennummernplatzhalter 13"/>
          <p:cNvSpPr>
            <a:spLocks noGrp="1"/>
          </p:cNvSpPr>
          <p:nvPr>
            <p:ph type="sldNum" sz="quarter" idx="15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pitchFamily="34" charset="0"/>
              </a:defRPr>
            </a:lvl1pPr>
          </a:lstStyle>
          <a:p>
            <a:fld id="{CD5102D4-4025-46C2-B872-56EA61DCE1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ußzeilenplatzhalter 14"/>
          <p:cNvSpPr>
            <a:spLocks noGrp="1"/>
          </p:cNvSpPr>
          <p:nvPr>
            <p:ph type="ftr" sz="quarter" idx="16"/>
          </p:nvPr>
        </p:nvSpPr>
        <p:spPr>
          <a:xfrm>
            <a:off x="3124200" y="6462713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68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mazon Graphic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310500" y="461663"/>
            <a:ext cx="6604899" cy="396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05050" y="65111"/>
            <a:ext cx="6610350" cy="3960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Datumsplatzhalter 12"/>
          <p:cNvSpPr>
            <a:spLocks noGrp="1"/>
          </p:cNvSpPr>
          <p:nvPr>
            <p:ph type="dt" sz="half" idx="14"/>
          </p:nvPr>
        </p:nvSpPr>
        <p:spPr>
          <a:xfrm>
            <a:off x="2476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pitchFamily="34" charset="0"/>
              </a:defRPr>
            </a:lvl1pPr>
          </a:lstStyle>
          <a:p>
            <a:fld id="{27EC4AE5-5891-4BE5-82A4-E6396D097E22}" type="datetime1">
              <a:rPr lang="en-US" smtClean="0"/>
              <a:t>1/19/2012</a:t>
            </a:fld>
            <a:endParaRPr lang="en-US"/>
          </a:p>
        </p:txBody>
      </p:sp>
      <p:sp>
        <p:nvSpPr>
          <p:cNvPr id="5" name="Foliennummernplatzhalter 13"/>
          <p:cNvSpPr>
            <a:spLocks noGrp="1"/>
          </p:cNvSpPr>
          <p:nvPr>
            <p:ph type="sldNum" sz="quarter" idx="15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pitchFamily="34" charset="0"/>
              </a:defRPr>
            </a:lvl1pPr>
          </a:lstStyle>
          <a:p>
            <a:fld id="{CD5102D4-4025-46C2-B872-56EA61DCE10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ußzeilenplatzhalter 14"/>
          <p:cNvSpPr>
            <a:spLocks noGrp="1"/>
          </p:cNvSpPr>
          <p:nvPr>
            <p:ph type="ftr" sz="quarter" idx="16"/>
          </p:nvPr>
        </p:nvSpPr>
        <p:spPr>
          <a:xfrm>
            <a:off x="3124200" y="6462713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8479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s with Tex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310500" y="461663"/>
            <a:ext cx="6604899" cy="396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05050" y="65111"/>
            <a:ext cx="6610350" cy="3960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247183" y="1055688"/>
            <a:ext cx="8564562" cy="314325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"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umsplatzhalter 12"/>
          <p:cNvSpPr>
            <a:spLocks noGrp="1"/>
          </p:cNvSpPr>
          <p:nvPr>
            <p:ph type="dt" sz="half" idx="18"/>
          </p:nvPr>
        </p:nvSpPr>
        <p:spPr>
          <a:xfrm>
            <a:off x="2476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pitchFamily="34" charset="0"/>
              </a:defRPr>
            </a:lvl1pPr>
          </a:lstStyle>
          <a:p>
            <a:fld id="{BBD91399-AEFA-4950-8371-AD327F83A2B2}" type="datetime1">
              <a:rPr lang="en-US" smtClean="0"/>
              <a:t>1/19/2012</a:t>
            </a:fld>
            <a:endParaRPr lang="en-US"/>
          </a:p>
        </p:txBody>
      </p:sp>
      <p:sp>
        <p:nvSpPr>
          <p:cNvPr id="6" name="Foliennummernplatzhalter 13"/>
          <p:cNvSpPr>
            <a:spLocks noGrp="1"/>
          </p:cNvSpPr>
          <p:nvPr>
            <p:ph type="sldNum" sz="quarter" idx="19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pitchFamily="34" charset="0"/>
              </a:defRPr>
            </a:lvl1pPr>
          </a:lstStyle>
          <a:p>
            <a:fld id="{CD5102D4-4025-46C2-B872-56EA61DCE1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ußzeilenplatzhalter 14"/>
          <p:cNvSpPr>
            <a:spLocks noGrp="1"/>
          </p:cNvSpPr>
          <p:nvPr>
            <p:ph type="ftr" sz="quarter" idx="20"/>
          </p:nvPr>
        </p:nvSpPr>
        <p:spPr>
          <a:xfrm>
            <a:off x="3124200" y="6462713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834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nal Amazon.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2301356" y="448963"/>
            <a:ext cx="6604899" cy="396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05050" y="70699"/>
            <a:ext cx="6610350" cy="3960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Datumsplatzhalter 12"/>
          <p:cNvSpPr>
            <a:spLocks noGrp="1"/>
          </p:cNvSpPr>
          <p:nvPr>
            <p:ph type="dt" sz="half" idx="14"/>
          </p:nvPr>
        </p:nvSpPr>
        <p:spPr>
          <a:xfrm>
            <a:off x="2476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pitchFamily="34" charset="0"/>
              </a:defRPr>
            </a:lvl1pPr>
          </a:lstStyle>
          <a:p>
            <a:fld id="{A814F0F6-E7FE-4D0D-AB11-698FC629BDF1}" type="datetime1">
              <a:rPr lang="en-US" smtClean="0"/>
              <a:t>1/19/2012</a:t>
            </a:fld>
            <a:endParaRPr lang="en-US"/>
          </a:p>
        </p:txBody>
      </p:sp>
      <p:sp>
        <p:nvSpPr>
          <p:cNvPr id="5" name="Foliennummernplatzhalter 13"/>
          <p:cNvSpPr>
            <a:spLocks noGrp="1"/>
          </p:cNvSpPr>
          <p:nvPr>
            <p:ph type="sldNum" sz="quarter" idx="15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pitchFamily="34" charset="0"/>
              </a:defRPr>
            </a:lvl1pPr>
          </a:lstStyle>
          <a:p>
            <a:fld id="{CD5102D4-4025-46C2-B872-56EA61DCE10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ußzeilenplatzhalter 14"/>
          <p:cNvSpPr>
            <a:spLocks noGrp="1"/>
          </p:cNvSpPr>
          <p:nvPr>
            <p:ph type="ftr" sz="quarter" idx="16"/>
          </p:nvPr>
        </p:nvSpPr>
        <p:spPr>
          <a:xfrm>
            <a:off x="3124200" y="6462713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37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3438" y="6653213"/>
            <a:ext cx="407987" cy="303212"/>
          </a:xfrm>
          <a:prstGeom prst="rect">
            <a:avLst/>
          </a:prstGeom>
        </p:spPr>
        <p:txBody>
          <a:bodyPr lIns="86493" tIns="43247" rIns="86493" bIns="43247"/>
          <a:lstStyle>
            <a:lvl1pPr algn="r" defTabSz="914485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CD5102D4-4025-46C2-B872-56EA61DCE10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1025" y="6697663"/>
            <a:ext cx="2895600" cy="320675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273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066800"/>
            <a:ext cx="8832850" cy="1438855"/>
          </a:xfrm>
        </p:spPr>
        <p:txBody>
          <a:bodyPr/>
          <a:lstStyle>
            <a:lvl1pPr>
              <a:buClr>
                <a:srgbClr val="FF9900"/>
              </a:buClr>
              <a:buFont typeface="Wingdings" pitchFamily="2" charset="2"/>
              <a:buChar char="q"/>
              <a:defRPr/>
            </a:lvl1pPr>
            <a:lvl2pPr>
              <a:buClr>
                <a:srgbClr val="FF9900"/>
              </a:buClr>
              <a:buFont typeface="Wingdings" pitchFamily="2" charset="2"/>
              <a:buChar char="q"/>
              <a:defRPr sz="2400" baseline="0"/>
            </a:lvl2pPr>
            <a:lvl3pPr>
              <a:buClr>
                <a:srgbClr val="FF9900"/>
              </a:buClr>
              <a:buFont typeface="Wingdings" pitchFamily="2" charset="2"/>
              <a:buChar char="q"/>
              <a:defRPr/>
            </a:lvl3pPr>
            <a:lvl4pPr>
              <a:buClr>
                <a:srgbClr val="FF9900"/>
              </a:buClr>
              <a:buFont typeface="Wingdings" pitchFamily="2" charset="2"/>
              <a:buChar char="q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020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7A32227D-CAC6-40DB-B7C1-DBEA0806FB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85" y="197167"/>
            <a:ext cx="1962150" cy="4286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16274-85E2-4C58-9CD4-DAD6C73D7265}" type="datetime1">
              <a:rPr lang="en-US" smtClean="0"/>
              <a:t>1/19/2012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Page </a:t>
            </a:r>
            <a:fld id="{7A32227D-CAC6-40DB-B7C1-DBEA0806FB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37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pp-cover-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572000" y="4960938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mtClean="0">
                <a:latin typeface="Frutiger 57Cn"/>
                <a:cs typeface="Arial" pitchFamily="34" charset="0"/>
              </a:rPr>
              <a:t>www.fba.amazon.co.uk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2306638"/>
            <a:ext cx="317500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30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0" y="5638800"/>
            <a:ext cx="5486400" cy="533400"/>
          </a:xfrm>
          <a:ln/>
        </p:spPr>
        <p:txBody>
          <a:bodyPr/>
          <a:lstStyle>
            <a:lvl1pPr algn="r"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830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6172200"/>
            <a:ext cx="5486400" cy="369332"/>
          </a:xfrm>
        </p:spPr>
        <p:txBody>
          <a:bodyPr/>
          <a:lstStyle>
            <a:lvl1pPr marL="0" indent="0" algn="r"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2586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066800"/>
            <a:ext cx="8832850" cy="1438855"/>
          </a:xfrm>
        </p:spPr>
        <p:txBody>
          <a:bodyPr/>
          <a:lstStyle>
            <a:lvl1pPr>
              <a:buClr>
                <a:srgbClr val="FF9900"/>
              </a:buClr>
              <a:buFont typeface="Wingdings" pitchFamily="2" charset="2"/>
              <a:buChar char="q"/>
              <a:defRPr/>
            </a:lvl1pPr>
            <a:lvl2pPr>
              <a:buClr>
                <a:srgbClr val="FF9900"/>
              </a:buClr>
              <a:buFont typeface="Wingdings" pitchFamily="2" charset="2"/>
              <a:buChar char="q"/>
              <a:defRPr sz="2400" baseline="0"/>
            </a:lvl2pPr>
            <a:lvl3pPr>
              <a:buClr>
                <a:srgbClr val="FF9900"/>
              </a:buClr>
              <a:buFont typeface="Wingdings" pitchFamily="2" charset="2"/>
              <a:buChar char="q"/>
              <a:defRPr/>
            </a:lvl3pPr>
            <a:lvl4pPr>
              <a:buClr>
                <a:srgbClr val="FF9900"/>
              </a:buClr>
              <a:buFont typeface="Wingdings" pitchFamily="2" charset="2"/>
              <a:buChar char="q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020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40793360-9569-4932-8C21-AFF072789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1582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50125" y="6457950"/>
            <a:ext cx="1652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000000"/>
                </a:solidFill>
                <a:cs typeface="Arial" pitchFamily="34" charset="0"/>
              </a:rPr>
              <a:t>Amazon Services Europe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8540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75" y="893763"/>
            <a:ext cx="4340225" cy="154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3763"/>
            <a:ext cx="4340225" cy="154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14788" y="63865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EF43A792-5C33-4BD4-B0AD-9FB94A20C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2330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16388" y="6464300"/>
            <a:ext cx="811212" cy="217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788A931D-E457-45E7-BD1E-1F4A596BA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0521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67188" y="6400800"/>
            <a:ext cx="760412" cy="280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890B363-10EB-414F-BDC6-F8DB05A2A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5624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38588" y="63992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6E52CEB-7FBB-4159-AF01-468D4D771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0580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607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6C622BD1-363A-4FB3-99A1-2FBA3B1E0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731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020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88E2032C-A85E-4432-88EE-EFEFBA3F4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3465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350125" y="6457950"/>
            <a:ext cx="1652588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Amazon Services Europe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24288" y="64246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C529A798-A585-49D9-8842-71FA5A802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4974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0213" y="228600"/>
            <a:ext cx="2208212" cy="2206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575" y="228600"/>
            <a:ext cx="6472238" cy="2206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02088" y="63992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ED23F0D4-AB5B-4094-9E6F-F2492A975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9724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572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5575" y="893763"/>
            <a:ext cx="8832850" cy="1541462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528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AB20F5F5-4DB0-43B8-9A56-DAC871989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7287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400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5575" y="893763"/>
            <a:ext cx="4340225" cy="1541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893763"/>
            <a:ext cx="4340225" cy="1541462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  <a:endParaRPr lang="en-US" noProof="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623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EF505323-7B80-49C7-96A9-90F36DB1E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8170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mazo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47800"/>
            <a:ext cx="8450343" cy="4525962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>
              <a:buFont typeface="Arial" pitchFamily="34" charset="0"/>
              <a:buChar char="•"/>
              <a:defRPr sz="2800" b="1">
                <a:latin typeface="Arial" pitchFamily="34" charset="0"/>
                <a:cs typeface="Arial" pitchFamily="34" charset="0"/>
              </a:defRPr>
            </a:lvl1pPr>
            <a:lvl2pPr marL="539750" indent="-274638">
              <a:buFont typeface="Arial" pitchFamily="34" charset="0"/>
              <a:buChar char="•"/>
              <a:defRPr sz="2400" b="1">
                <a:latin typeface="Arial" pitchFamily="34" charset="0"/>
                <a:cs typeface="Arial" pitchFamily="34" charset="0"/>
              </a:defRPr>
            </a:lvl2pPr>
            <a:lvl3pPr marL="804863" indent="-265113"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 marL="1079500" indent="-274638"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4pPr>
            <a:lvl5pPr marL="1344613" indent="-265113"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310500" y="461663"/>
            <a:ext cx="6604899" cy="396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05050" y="65111"/>
            <a:ext cx="6610350" cy="3960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Datumsplatzhalter 12"/>
          <p:cNvSpPr>
            <a:spLocks noGrp="1"/>
          </p:cNvSpPr>
          <p:nvPr>
            <p:ph type="dt" sz="half" idx="14"/>
          </p:nvPr>
        </p:nvSpPr>
        <p:spPr>
          <a:xfrm>
            <a:off x="2476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pitchFamily="34" charset="0"/>
              </a:defRPr>
            </a:lvl1pPr>
          </a:lstStyle>
          <a:p>
            <a:fld id="{F95C51E1-36EE-48D1-AF40-C052D52E4CD4}" type="datetime1">
              <a:rPr lang="en-US" smtClean="0"/>
              <a:t>1/19/2012</a:t>
            </a:fld>
            <a:endParaRPr lang="en-US"/>
          </a:p>
        </p:txBody>
      </p:sp>
      <p:sp>
        <p:nvSpPr>
          <p:cNvPr id="6" name="Foliennummernplatzhalter 13"/>
          <p:cNvSpPr>
            <a:spLocks noGrp="1"/>
          </p:cNvSpPr>
          <p:nvPr>
            <p:ph type="sldNum" sz="quarter" idx="15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pitchFamily="34" charset="0"/>
              </a:defRPr>
            </a:lvl1pPr>
          </a:lstStyle>
          <a:p>
            <a:fld id="{CD5102D4-4025-46C2-B872-56EA61DCE1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ußzeilenplatzhalter 14"/>
          <p:cNvSpPr>
            <a:spLocks noGrp="1"/>
          </p:cNvSpPr>
          <p:nvPr>
            <p:ph type="ftr" sz="quarter" idx="16"/>
          </p:nvPr>
        </p:nvSpPr>
        <p:spPr>
          <a:xfrm>
            <a:off x="3124200" y="6462713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6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75" y="893763"/>
            <a:ext cx="4340225" cy="154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3763"/>
            <a:ext cx="4340225" cy="154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14788" y="63865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62E50732-8146-4D51-A560-D018FE9A45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5602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5" y="235268"/>
            <a:ext cx="19621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16388" y="6464300"/>
            <a:ext cx="811212" cy="217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2596D906-AB44-4244-AFD2-192A1EB63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6626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205" y="196215"/>
            <a:ext cx="19621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67188" y="6400800"/>
            <a:ext cx="760412" cy="280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33731CFA-0D47-4C59-A9EE-AEBB59355E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7650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166688"/>
            <a:ext cx="19621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38588" y="63992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AACB51F5-F2EE-4CBD-850F-2A33A5CBF3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8674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785" y="174308"/>
            <a:ext cx="19621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607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F92A61EA-01AF-48DF-9CB7-29EBEDB36E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9698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180975"/>
            <a:ext cx="19621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02088" y="6411913"/>
            <a:ext cx="100012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293E4E0-9C57-4295-9D8F-1E9C71B6B7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22" name="Picture 2" descr="C:\Users\caroleh\Pictures\AmazonServices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785" y="128588"/>
            <a:ext cx="19621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pp-btm-2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248400"/>
            <a:ext cx="9144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575" y="1114425"/>
            <a:ext cx="883285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50125" y="6457950"/>
            <a:ext cx="1652588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Amazon Services Europe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0" r:id="rId1"/>
    <p:sldLayoutId id="2147485201" r:id="rId2"/>
    <p:sldLayoutId id="2147485202" r:id="rId3"/>
    <p:sldLayoutId id="2147485203" r:id="rId4"/>
    <p:sldLayoutId id="2147485204" r:id="rId5"/>
    <p:sldLayoutId id="2147485205" r:id="rId6"/>
    <p:sldLayoutId id="2147485206" r:id="rId7"/>
    <p:sldLayoutId id="2147485207" r:id="rId8"/>
    <p:sldLayoutId id="2147485208" r:id="rId9"/>
    <p:sldLayoutId id="2147485209" r:id="rId10"/>
    <p:sldLayoutId id="2147485210" r:id="rId11"/>
    <p:sldLayoutId id="2147485211" r:id="rId12"/>
    <p:sldLayoutId id="2147485212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ＭＳ Ｐゴシック" pitchFamily="28" charset="-128"/>
          <a:cs typeface="ＭＳ Ｐゴシック" pitchFamily="-106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pitchFamily="28" charset="-128"/>
          <a:cs typeface="ＭＳ Ｐゴシック" pitchFamily="-106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pitchFamily="28" charset="-128"/>
          <a:cs typeface="ＭＳ Ｐゴシック" pitchFamily="-106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pitchFamily="28" charset="-128"/>
          <a:cs typeface="ＭＳ Ｐゴシック" pitchFamily="-106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pitchFamily="28" charset="-128"/>
          <a:cs typeface="ＭＳ Ｐゴシック" pitchFamily="-106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349250" indent="-349250" algn="l" rtl="0" eaLnBrk="0" fontAlgn="base" hangingPunct="0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2400">
          <a:solidFill>
            <a:srgbClr val="000000"/>
          </a:solidFill>
          <a:latin typeface="+mn-lt"/>
          <a:ea typeface="ＭＳ Ｐゴシック" pitchFamily="28" charset="-128"/>
          <a:cs typeface="ＭＳ Ｐゴシック" pitchFamily="-106" charset="-128"/>
        </a:defRPr>
      </a:lvl1pPr>
      <a:lvl2pPr marL="746125" indent="-401638" algn="l" rtl="0" eaLnBrk="0" fontAlgn="base" hangingPunct="0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2000">
          <a:solidFill>
            <a:srgbClr val="000000"/>
          </a:solidFill>
          <a:latin typeface="+mn-lt"/>
          <a:ea typeface="ＭＳ Ｐゴシック" pitchFamily="28" charset="-128"/>
        </a:defRPr>
      </a:lvl2pPr>
      <a:lvl3pPr marL="1031875" indent="-238125" algn="l" defTabSz="968375" rtl="0" eaLnBrk="0" fontAlgn="base" hangingPunct="0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1600">
          <a:solidFill>
            <a:srgbClr val="000000"/>
          </a:solidFill>
          <a:latin typeface="+mn-lt"/>
          <a:ea typeface="ＭＳ Ｐゴシック" pitchFamily="28" charset="-128"/>
        </a:defRPr>
      </a:lvl3pPr>
      <a:lvl4pPr marL="1144588" indent="-169863" algn="l" rtl="0" eaLnBrk="0" fontAlgn="base" hangingPunct="0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1400">
          <a:solidFill>
            <a:srgbClr val="000000"/>
          </a:solidFill>
          <a:latin typeface="+mn-lt"/>
          <a:ea typeface="ＭＳ Ｐゴシック" pitchFamily="28" charset="-128"/>
        </a:defRPr>
      </a:lvl4pPr>
      <a:lvl5pPr marL="1428750" indent="-169863" algn="l" rtl="0" eaLnBrk="0" fontAlgn="base" hangingPunct="0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1200">
          <a:solidFill>
            <a:srgbClr val="000000"/>
          </a:solidFill>
          <a:latin typeface="+mn-lt"/>
          <a:ea typeface="ＭＳ Ｐゴシック" pitchFamily="28" charset="-128"/>
        </a:defRPr>
      </a:lvl5pPr>
      <a:lvl6pPr marL="1885950" indent="-169863" algn="l" rtl="0" fontAlgn="base">
        <a:spcBef>
          <a:spcPct val="25000"/>
        </a:spcBef>
        <a:spcAft>
          <a:spcPct val="0"/>
        </a:spcAft>
        <a:buClr>
          <a:srgbClr val="000000"/>
        </a:buClr>
        <a:buBlip>
          <a:blip r:embed="rId16"/>
        </a:buBlip>
        <a:defRPr sz="1200">
          <a:solidFill>
            <a:srgbClr val="000000"/>
          </a:solidFill>
          <a:latin typeface="+mn-lt"/>
        </a:defRPr>
      </a:lvl6pPr>
      <a:lvl7pPr marL="2343150" indent="-169863" algn="l" rtl="0" fontAlgn="base">
        <a:spcBef>
          <a:spcPct val="25000"/>
        </a:spcBef>
        <a:spcAft>
          <a:spcPct val="0"/>
        </a:spcAft>
        <a:buClr>
          <a:srgbClr val="000000"/>
        </a:buClr>
        <a:buBlip>
          <a:blip r:embed="rId16"/>
        </a:buBlip>
        <a:defRPr sz="1200">
          <a:solidFill>
            <a:srgbClr val="000000"/>
          </a:solidFill>
          <a:latin typeface="+mn-lt"/>
        </a:defRPr>
      </a:lvl7pPr>
      <a:lvl8pPr marL="2800350" indent="-169863" algn="l" rtl="0" fontAlgn="base">
        <a:spcBef>
          <a:spcPct val="25000"/>
        </a:spcBef>
        <a:spcAft>
          <a:spcPct val="0"/>
        </a:spcAft>
        <a:buClr>
          <a:srgbClr val="000000"/>
        </a:buClr>
        <a:buBlip>
          <a:blip r:embed="rId16"/>
        </a:buBlip>
        <a:defRPr sz="1200">
          <a:solidFill>
            <a:srgbClr val="000000"/>
          </a:solidFill>
          <a:latin typeface="+mn-lt"/>
        </a:defRPr>
      </a:lvl8pPr>
      <a:lvl9pPr marL="3257550" indent="-169863" algn="l" rtl="0" fontAlgn="base">
        <a:spcBef>
          <a:spcPct val="25000"/>
        </a:spcBef>
        <a:spcAft>
          <a:spcPct val="0"/>
        </a:spcAft>
        <a:buClr>
          <a:srgbClr val="000000"/>
        </a:buClr>
        <a:buBlip>
          <a:blip r:embed="rId16"/>
        </a:buBlip>
        <a:defRPr sz="1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2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14" r:id="rId1"/>
    <p:sldLayoutId id="2147485215" r:id="rId2"/>
    <p:sldLayoutId id="2147485216" r:id="rId3"/>
    <p:sldLayoutId id="2147485217" r:id="rId4"/>
    <p:sldLayoutId id="2147485218" r:id="rId5"/>
    <p:sldLayoutId id="2147485219" r:id="rId6"/>
    <p:sldLayoutId id="2147485220" r:id="rId7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Frutiger 45 Light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Frutiger 45 Light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Frutiger 45 Light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Frutiger 45 Light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Frutiger 45 Light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pp-btm-2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575" y="1114425"/>
            <a:ext cx="883285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Box 5"/>
          <p:cNvSpPr txBox="1">
            <a:spLocks noChangeArrowheads="1"/>
          </p:cNvSpPr>
          <p:nvPr/>
        </p:nvSpPr>
        <p:spPr bwMode="auto">
          <a:xfrm>
            <a:off x="7350125" y="6457950"/>
            <a:ext cx="1652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000000"/>
                </a:solidFill>
                <a:cs typeface="Arial" pitchFamily="34" charset="0"/>
              </a:rPr>
              <a:t>Amazon Services Europe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524000" cy="46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5223" r:id="rId1"/>
    <p:sldLayoutId id="2147485224" r:id="rId2"/>
    <p:sldLayoutId id="2147485225" r:id="rId3"/>
    <p:sldLayoutId id="2147485226" r:id="rId4"/>
    <p:sldLayoutId id="2147485227" r:id="rId5"/>
    <p:sldLayoutId id="2147485228" r:id="rId6"/>
    <p:sldLayoutId id="2147485229" r:id="rId7"/>
    <p:sldLayoutId id="2147485230" r:id="rId8"/>
    <p:sldLayoutId id="2147485231" r:id="rId9"/>
    <p:sldLayoutId id="2147485232" r:id="rId10"/>
    <p:sldLayoutId id="2147485233" r:id="rId11"/>
    <p:sldLayoutId id="2147485234" r:id="rId12"/>
    <p:sldLayoutId id="2147485235" r:id="rId13"/>
    <p:sldLayoutId id="2147485236" r:id="rId1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ＭＳ Ｐゴシック" pitchFamily="28" charset="-128"/>
          <a:cs typeface="ＭＳ Ｐゴシック" pitchFamily="-106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pitchFamily="28" charset="-128"/>
          <a:cs typeface="ＭＳ Ｐゴシック" pitchFamily="-106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pitchFamily="28" charset="-128"/>
          <a:cs typeface="ＭＳ Ｐゴシック" pitchFamily="-106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pitchFamily="28" charset="-128"/>
          <a:cs typeface="ＭＳ Ｐゴシック" pitchFamily="-106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pitchFamily="28" charset="-128"/>
          <a:cs typeface="ＭＳ Ｐゴシック" pitchFamily="-106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349250" indent="-349250" algn="l" rtl="0" eaLnBrk="1" fontAlgn="base" hangingPunct="1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2400">
          <a:solidFill>
            <a:srgbClr val="000000"/>
          </a:solidFill>
          <a:latin typeface="+mn-lt"/>
          <a:ea typeface="ＭＳ Ｐゴシック" pitchFamily="28" charset="-128"/>
          <a:cs typeface="ＭＳ Ｐゴシック" pitchFamily="-106" charset="-128"/>
        </a:defRPr>
      </a:lvl1pPr>
      <a:lvl2pPr marL="746125" indent="-401638" algn="l" rtl="0" eaLnBrk="1" fontAlgn="base" hangingPunct="1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2000">
          <a:solidFill>
            <a:srgbClr val="000000"/>
          </a:solidFill>
          <a:latin typeface="+mn-lt"/>
          <a:ea typeface="ＭＳ Ｐゴシック" pitchFamily="28" charset="-128"/>
        </a:defRPr>
      </a:lvl2pPr>
      <a:lvl3pPr marL="1031875" indent="-238125" algn="l" defTabSz="968375" rtl="0" eaLnBrk="1" fontAlgn="base" hangingPunct="1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1600">
          <a:solidFill>
            <a:srgbClr val="000000"/>
          </a:solidFill>
          <a:latin typeface="+mn-lt"/>
          <a:ea typeface="ＭＳ Ｐゴシック" pitchFamily="28" charset="-128"/>
        </a:defRPr>
      </a:lvl3pPr>
      <a:lvl4pPr marL="1144588" indent="-169863" algn="l" rtl="0" eaLnBrk="1" fontAlgn="base" hangingPunct="1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1400">
          <a:solidFill>
            <a:srgbClr val="000000"/>
          </a:solidFill>
          <a:latin typeface="+mn-lt"/>
          <a:ea typeface="ＭＳ Ｐゴシック" pitchFamily="28" charset="-128"/>
        </a:defRPr>
      </a:lvl4pPr>
      <a:lvl5pPr marL="1428750" indent="-169863" algn="l" rtl="0" eaLnBrk="1" fontAlgn="base" hangingPunct="1">
        <a:spcBef>
          <a:spcPct val="25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1200">
          <a:solidFill>
            <a:srgbClr val="000000"/>
          </a:solidFill>
          <a:latin typeface="+mn-lt"/>
          <a:ea typeface="ＭＳ Ｐゴシック" pitchFamily="28" charset="-128"/>
        </a:defRPr>
      </a:lvl5pPr>
      <a:lvl6pPr marL="1885950" indent="-169863" algn="l" rtl="0" eaLnBrk="1" fontAlgn="base" hangingPunct="1">
        <a:spcBef>
          <a:spcPct val="25000"/>
        </a:spcBef>
        <a:spcAft>
          <a:spcPct val="0"/>
        </a:spcAft>
        <a:buClr>
          <a:srgbClr val="000000"/>
        </a:buClr>
        <a:buBlip>
          <a:blip r:embed="rId18"/>
        </a:buBlip>
        <a:defRPr sz="1200">
          <a:solidFill>
            <a:srgbClr val="000000"/>
          </a:solidFill>
          <a:latin typeface="+mn-lt"/>
        </a:defRPr>
      </a:lvl6pPr>
      <a:lvl7pPr marL="2343150" indent="-169863" algn="l" rtl="0" eaLnBrk="1" fontAlgn="base" hangingPunct="1">
        <a:spcBef>
          <a:spcPct val="25000"/>
        </a:spcBef>
        <a:spcAft>
          <a:spcPct val="0"/>
        </a:spcAft>
        <a:buClr>
          <a:srgbClr val="000000"/>
        </a:buClr>
        <a:buBlip>
          <a:blip r:embed="rId18"/>
        </a:buBlip>
        <a:defRPr sz="1200">
          <a:solidFill>
            <a:srgbClr val="000000"/>
          </a:solidFill>
          <a:latin typeface="+mn-lt"/>
        </a:defRPr>
      </a:lvl7pPr>
      <a:lvl8pPr marL="2800350" indent="-169863" algn="l" rtl="0" eaLnBrk="1" fontAlgn="base" hangingPunct="1">
        <a:spcBef>
          <a:spcPct val="25000"/>
        </a:spcBef>
        <a:spcAft>
          <a:spcPct val="0"/>
        </a:spcAft>
        <a:buClr>
          <a:srgbClr val="000000"/>
        </a:buClr>
        <a:buBlip>
          <a:blip r:embed="rId18"/>
        </a:buBlip>
        <a:defRPr sz="1200">
          <a:solidFill>
            <a:srgbClr val="000000"/>
          </a:solidFill>
          <a:latin typeface="+mn-lt"/>
        </a:defRPr>
      </a:lvl8pPr>
      <a:lvl9pPr marL="3257550" indent="-169863" algn="l" rtl="0" eaLnBrk="1" fontAlgn="base" hangingPunct="1">
        <a:spcBef>
          <a:spcPct val="25000"/>
        </a:spcBef>
        <a:spcAft>
          <a:spcPct val="0"/>
        </a:spcAft>
        <a:buClr>
          <a:srgbClr val="000000"/>
        </a:buClr>
        <a:buBlip>
          <a:blip r:embed="rId18"/>
        </a:buBlip>
        <a:defRPr sz="1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ellercentral-europe.amazon.com/gp/feedback-manager/home.html/" TargetMode="External"/><Relationship Id="rId2" Type="http://schemas.openxmlformats.org/officeDocument/2006/relationships/hyperlink" Target="https://sellercentral-europe.amazon.com/gp/help/help-popup.html?_encoding=UTF8&amp;itemID=200549770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sellercentral-europe.amazon.com/gp/help/help-popup.html/ref=ag_200205250_cont_custmetric?ie=UTF8&amp;itemID=200205250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sellercentral-europe.amazon.com/gp/help/help.html/ref=ag_661_cont_help?ie=UTF8&amp;itemID=661" TargetMode="External"/><Relationship Id="rId13" Type="http://schemas.openxmlformats.org/officeDocument/2006/relationships/hyperlink" Target="https://sellercentral-europe.amazon.com/gp/help/home.html/ref=ag_help_cont_help" TargetMode="External"/><Relationship Id="rId3" Type="http://schemas.openxmlformats.org/officeDocument/2006/relationships/hyperlink" Target="https://sellercentral-europe.amazon.com/gp/help/help.html/ref=ag_200389080_cont_help?ie=UTF8&amp;itemID=200389080" TargetMode="External"/><Relationship Id="rId7" Type="http://schemas.openxmlformats.org/officeDocument/2006/relationships/hyperlink" Target="https://sellercentral-europe.amazon.com/gp/help/help.html/ref=ag_200198010_cont_help?ie=UTF8&amp;itemID=200198010" TargetMode="External"/><Relationship Id="rId12" Type="http://schemas.openxmlformats.org/officeDocument/2006/relationships/hyperlink" Target="http://services.amazon.fr/resources/vnements-webinaires/" TargetMode="External"/><Relationship Id="rId2" Type="http://schemas.openxmlformats.org/officeDocument/2006/relationships/hyperlink" Target="https://sellercentral-europe.amazon.com/gp/help/help.html/ref=ag_200436920_cont_help?ie=UTF8&amp;itemID=200436920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amazon.fr/gp/help/customer/display.html?ie=UTF8&amp;nodeId=13032721" TargetMode="External"/><Relationship Id="rId11" Type="http://schemas.openxmlformats.org/officeDocument/2006/relationships/hyperlink" Target="https://sellercentral-europe.amazon.com/gp/help/help-page.html/ref=ag_12051_cont_761?isLink=1&amp;itemID=12051" TargetMode="External"/><Relationship Id="rId5" Type="http://schemas.openxmlformats.org/officeDocument/2006/relationships/hyperlink" Target="http://www.amazon.fr/gp/help/customer/display.html?nodeId=10385271" TargetMode="External"/><Relationship Id="rId10" Type="http://schemas.openxmlformats.org/officeDocument/2006/relationships/hyperlink" Target="https://sellercentral-europe.amazon.com/gp/help/help.html/ref=ag_200370550_cont_help?ie=UTF8&amp;itemID=200370550" TargetMode="External"/><Relationship Id="rId4" Type="http://schemas.openxmlformats.org/officeDocument/2006/relationships/hyperlink" Target="http://www.amazon.fr/gp/help/customer/display.html/ref=hp_rel_topic?ie=UTF8&amp;nodeId=200188230" TargetMode="External"/><Relationship Id="rId9" Type="http://schemas.openxmlformats.org/officeDocument/2006/relationships/hyperlink" Target="https://sellercentral-europe.amazon.com/gp/help/help-page.html/ref=ag_21531_cont_scsearch?ie=UTF8&amp;itemID=21531" TargetMode="External"/><Relationship Id="rId14" Type="http://schemas.openxmlformats.org/officeDocument/2006/relationships/hyperlink" Target="https://sellercentral-europe.amazon.com/gp/contact-us/contact-amazon-form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ervices.amazon.fr/resources/vnements-webinaires/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ellercentral-europe.amazon.com/gp/communication-manager/inbox.html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azon.fr/gp/help/customer/display.html?nodeId=200188230" TargetMode="Externa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ellercentral-europe.amazon.com/gp/help/help-page.html/ref=ag_200281050_cont_scsearch?ie=UTF8&amp;itemID=200281050" TargetMode="External"/><Relationship Id="rId2" Type="http://schemas.openxmlformats.org/officeDocument/2006/relationships/hyperlink" Target="https://sellercentral-europe.amazon.com/gp/help/help-page.html/ref=ag_200198010_cont_scsearch?ie=UTF8&amp;itemID=200198010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ellercentral-europe.amazon.com/gp/help/21531/ref=ag_21531_cont_200280010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1" y="1916796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Comment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bien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commencer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l’année</a:t>
            </a:r>
            <a:endParaRPr lang="en-U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GB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1ère </a:t>
            </a:r>
            <a:r>
              <a:rPr lang="en-GB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Partie</a:t>
            </a:r>
            <a:r>
              <a:rPr lang="en-GB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Prenez soin de vos clients après Noël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2850" y="6304002"/>
            <a:ext cx="5391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000000"/>
                </a:solidFill>
              </a:rPr>
              <a:t>Confidential </a:t>
            </a:r>
            <a:r>
              <a:rPr lang="en-GB" sz="1000" dirty="0">
                <a:solidFill>
                  <a:srgbClr val="000000"/>
                </a:solidFill>
              </a:rPr>
              <a:t>© 1996-2011, Amazon.com, Inc. or its affiliates.  All rights reserved.</a:t>
            </a:r>
            <a:endParaRPr lang="en-US" sz="10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C:\Users\caroleh\AppData\Local\Microsoft\Windows\Temporary Internet Files\Content.IE5\G8AIS6JR\MP90042275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2" y="3049772"/>
            <a:ext cx="2809875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190750" y="87313"/>
            <a:ext cx="2543175" cy="341312"/>
          </a:xfrm>
        </p:spPr>
        <p:txBody>
          <a:bodyPr/>
          <a:lstStyle/>
          <a:p>
            <a:r>
              <a:rPr lang="fr-FR" sz="2000" i="1" dirty="0" smtClean="0">
                <a:latin typeface="Arial" pitchFamily="34" charset="0"/>
              </a:rPr>
              <a:t>Agenda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7985" y="1598433"/>
            <a:ext cx="8079740" cy="3659367"/>
          </a:xfrm>
        </p:spPr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Messagerie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Acheteurs-Vendeurs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Remboursements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Clients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Pourquoi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le Service Client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est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important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Questions et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Réponses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Références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Utiles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7" y="6400800"/>
            <a:ext cx="814387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Tahoma" pitchFamily="34" charset="0"/>
                <a:cs typeface="Tahoma" pitchFamily="34" charset="0"/>
              </a:rPr>
              <a:t>Page </a:t>
            </a:r>
            <a:fld id="{7B67C227-0B33-47B1-802F-AE0D1B60E2B8}" type="slidenum">
              <a:rPr lang="en-US" sz="1100" smtClean="0">
                <a:ea typeface="Tahoma" pitchFamily="34" charset="0"/>
                <a:cs typeface="Tahoma" pitchFamily="34" charset="0"/>
              </a:rPr>
              <a:pPr>
                <a:defRPr/>
              </a:pPr>
              <a:t>10</a:t>
            </a:fld>
            <a:endParaRPr lang="en-US" sz="11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6774" y="2647950"/>
            <a:ext cx="7000876" cy="5238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100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51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11150" y="1003145"/>
            <a:ext cx="8274050" cy="144961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Les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vendeurs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Amazon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doivent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apporter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un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niveau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de service client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aussi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élevé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celui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d’Amazon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Répondez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aux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acheteurs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  <a:hlinkClick r:id="rId2"/>
              </a:rPr>
              <a:t>promptement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(Sous 24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heures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 et de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manière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professionnelle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	</a:t>
            </a:r>
          </a:p>
        </p:txBody>
      </p:sp>
      <p:sp>
        <p:nvSpPr>
          <p:cNvPr id="36868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760412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ＭＳ Ｐゴシック" pitchFamily="28" charset="-128"/>
              </a:rPr>
              <a:t>Page </a:t>
            </a:r>
            <a:fld id="{017A1F94-0432-4CBE-A1CC-BF5DD8EADCA9}" type="slidenum">
              <a:rPr lang="en-US" sz="1100" smtClean="0">
                <a:ea typeface="ＭＳ Ｐゴシック" pitchFamily="28" charset="-128"/>
              </a:rPr>
              <a:pPr>
                <a:defRPr/>
              </a:pPr>
              <a:t>11</a:t>
            </a:fld>
            <a:endParaRPr lang="en-US" sz="1100" dirty="0" smtClean="0">
              <a:ea typeface="ＭＳ Ｐゴシック" pitchFamily="28" charset="-128"/>
            </a:endParaRPr>
          </a:p>
        </p:txBody>
      </p:sp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2157413" y="449852"/>
            <a:ext cx="6986587" cy="388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800" i="1" dirty="0" err="1">
                <a:latin typeface="Arial" pitchFamily="34" charset="0"/>
              </a:rPr>
              <a:t>Pourquoi</a:t>
            </a:r>
            <a:r>
              <a:rPr lang="en-GB" sz="1800" i="1" dirty="0">
                <a:latin typeface="Arial" pitchFamily="34" charset="0"/>
              </a:rPr>
              <a:t> le Service Client </a:t>
            </a:r>
            <a:r>
              <a:rPr lang="en-GB" sz="1800" i="1" dirty="0" err="1">
                <a:latin typeface="Arial" pitchFamily="34" charset="0"/>
              </a:rPr>
              <a:t>est</a:t>
            </a:r>
            <a:r>
              <a:rPr lang="en-GB" sz="1800" i="1" dirty="0">
                <a:latin typeface="Arial" pitchFamily="34" charset="0"/>
              </a:rPr>
              <a:t> Important</a:t>
            </a:r>
            <a:endParaRPr lang="en-US" sz="1800" i="1" dirty="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797" y="4391025"/>
            <a:ext cx="8505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Vérifiez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vos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  <a:hlinkClick r:id="rId3"/>
              </a:rPr>
              <a:t>Evaluations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et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régler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les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problèmes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ayant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entraîné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les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commentaires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négatifs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proactivement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2" y="2652780"/>
            <a:ext cx="9525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216150" y="76200"/>
            <a:ext cx="67056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000" dirty="0"/>
              <a:t>Prenez soin de vos clients après Noël</a:t>
            </a:r>
            <a:endParaRPr lang="en-US" sz="2000" i="1" dirty="0" smtClean="0">
              <a:latin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1" y="2452756"/>
            <a:ext cx="7825971" cy="140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5062538"/>
            <a:ext cx="55245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757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003145"/>
            <a:ext cx="8693150" cy="105425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Un service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inexistant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lent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professionnel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rendra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vos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acheteurs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mécontents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Votre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notation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sera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affectée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ce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qui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pourrait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affecter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vos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latin typeface="Arial" pitchFamily="34" charset="0"/>
                <a:cs typeface="Arial" pitchFamily="34" charset="0"/>
              </a:rPr>
              <a:t>ventes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futures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	</a:t>
            </a:r>
          </a:p>
        </p:txBody>
      </p:sp>
      <p:sp>
        <p:nvSpPr>
          <p:cNvPr id="36868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760412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ＭＳ Ｐゴシック" pitchFamily="28" charset="-128"/>
              </a:rPr>
              <a:t>Page </a:t>
            </a:r>
            <a:fld id="{017A1F94-0432-4CBE-A1CC-BF5DD8EADCA9}" type="slidenum">
              <a:rPr lang="en-US" sz="1100" smtClean="0">
                <a:ea typeface="ＭＳ Ｐゴシック" pitchFamily="28" charset="-128"/>
              </a:rPr>
              <a:pPr>
                <a:defRPr/>
              </a:pPr>
              <a:t>12</a:t>
            </a:fld>
            <a:endParaRPr lang="en-US" sz="1100" dirty="0" smtClean="0">
              <a:ea typeface="ＭＳ Ｐゴシック" pitchFamily="28" charset="-128"/>
            </a:endParaRPr>
          </a:p>
        </p:txBody>
      </p:sp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2157413" y="449852"/>
            <a:ext cx="6986587" cy="388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800" i="1" dirty="0" err="1" smtClean="0">
                <a:latin typeface="Arial" pitchFamily="34" charset="0"/>
              </a:rPr>
              <a:t>Pourquoi</a:t>
            </a:r>
            <a:r>
              <a:rPr lang="en-GB" sz="1800" i="1" dirty="0" smtClean="0">
                <a:latin typeface="Arial" pitchFamily="34" charset="0"/>
              </a:rPr>
              <a:t> le Service Client </a:t>
            </a:r>
            <a:r>
              <a:rPr lang="en-GB" sz="1800" i="1" dirty="0" err="1" smtClean="0">
                <a:latin typeface="Arial" pitchFamily="34" charset="0"/>
              </a:rPr>
              <a:t>est</a:t>
            </a:r>
            <a:r>
              <a:rPr lang="en-GB" sz="1800" i="1" dirty="0" smtClean="0">
                <a:latin typeface="Arial" pitchFamily="34" charset="0"/>
              </a:rPr>
              <a:t> Important</a:t>
            </a:r>
            <a:endParaRPr lang="en-US" sz="1800" i="1" dirty="0" smtClean="0">
              <a:latin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16150" y="76200"/>
            <a:ext cx="67056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000" dirty="0"/>
              <a:t>Prenez soin de vos clients après Noël</a:t>
            </a:r>
            <a:endParaRPr lang="en-US" sz="2000" i="1" dirty="0" smtClean="0"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375" y="3933825"/>
            <a:ext cx="861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Vos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  <a:hlinkClick r:id="rId2"/>
              </a:rPr>
              <a:t>indicateurs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déterioreront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tels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le </a:t>
            </a:r>
            <a:r>
              <a:rPr lang="en-GB" sz="1800" b="1" dirty="0" err="1" smtClean="0">
                <a:latin typeface="Arial" pitchFamily="34" charset="0"/>
                <a:cs typeface="Arial" pitchFamily="34" charset="0"/>
              </a:rPr>
              <a:t>taux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GB" sz="1800" b="1" dirty="0" err="1" smtClean="0">
                <a:latin typeface="Arial" pitchFamily="34" charset="0"/>
                <a:cs typeface="Arial" pitchFamily="34" charset="0"/>
              </a:rPr>
              <a:t>commandes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latin typeface="Arial" pitchFamily="34" charset="0"/>
                <a:cs typeface="Arial" pitchFamily="34" charset="0"/>
              </a:rPr>
              <a:t>défectueuses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,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ce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qui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peut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conduire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à la suspension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clôture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votre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compte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caroleh\AppData\Local\Microsoft\Windows\Temporary Internet Files\Content.IE5\G8AIS6JR\MC90043163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2204555"/>
            <a:ext cx="11620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956905"/>
            <a:ext cx="70485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805448"/>
            <a:ext cx="8483600" cy="167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9600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190750" y="87313"/>
            <a:ext cx="2543175" cy="341312"/>
          </a:xfrm>
        </p:spPr>
        <p:txBody>
          <a:bodyPr/>
          <a:lstStyle/>
          <a:p>
            <a:r>
              <a:rPr lang="fr-FR" sz="2000" i="1" dirty="0" smtClean="0">
                <a:latin typeface="Arial" pitchFamily="34" charset="0"/>
              </a:rPr>
              <a:t>Agenda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7985" y="1598433"/>
            <a:ext cx="8079740" cy="3659367"/>
          </a:xfrm>
        </p:spPr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Messagerie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Acheteurs-Vendeurs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Remboursements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Clients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Pourquoi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le Service Client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est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important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Questions et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Réponses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Références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Utiles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842962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Tahoma" pitchFamily="34" charset="0"/>
                <a:cs typeface="Tahoma" pitchFamily="34" charset="0"/>
              </a:rPr>
              <a:t>Page </a:t>
            </a:r>
            <a:fld id="{7B67C227-0B33-47B1-802F-AE0D1B60E2B8}" type="slidenum">
              <a:rPr lang="en-US" sz="1100" smtClean="0">
                <a:ea typeface="Tahoma" pitchFamily="34" charset="0"/>
                <a:cs typeface="Tahoma" pitchFamily="34" charset="0"/>
              </a:rPr>
              <a:pPr>
                <a:defRPr/>
              </a:pPr>
              <a:t>13</a:t>
            </a:fld>
            <a:endParaRPr lang="en-US" sz="11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6774" y="3105150"/>
            <a:ext cx="4314826" cy="5238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100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309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16150" y="76200"/>
            <a:ext cx="6705600" cy="457200"/>
          </a:xfrm>
        </p:spPr>
        <p:txBody>
          <a:bodyPr/>
          <a:lstStyle/>
          <a:p>
            <a:r>
              <a:rPr lang="en-US" sz="2000" i="1" dirty="0" smtClean="0">
                <a:latin typeface="Arial" pitchFamily="34" charset="0"/>
              </a:rPr>
              <a:t>Questions &amp;</a:t>
            </a:r>
            <a:r>
              <a:rPr lang="fr-FR" sz="2000" i="1" dirty="0" smtClean="0">
                <a:latin typeface="Arial" pitchFamily="34" charset="0"/>
              </a:rPr>
              <a:t> Réponses</a:t>
            </a:r>
            <a:endParaRPr lang="en-US" sz="2000" i="1" dirty="0" smtClean="0">
              <a:latin typeface="Arial" pitchFamily="34" charset="0"/>
            </a:endParaRPr>
          </a:p>
        </p:txBody>
      </p:sp>
      <p:sp>
        <p:nvSpPr>
          <p:cNvPr id="36868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760412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ＭＳ Ｐゴシック" pitchFamily="28" charset="-128"/>
              </a:rPr>
              <a:t>Page </a:t>
            </a:r>
            <a:fld id="{017A1F94-0432-4CBE-A1CC-BF5DD8EADCA9}" type="slidenum">
              <a:rPr lang="en-US" sz="1100" smtClean="0">
                <a:ea typeface="ＭＳ Ｐゴシック" pitchFamily="28" charset="-128"/>
              </a:rPr>
              <a:pPr>
                <a:defRPr/>
              </a:pPr>
              <a:t>14</a:t>
            </a:fld>
            <a:endParaRPr lang="en-US" sz="1100" dirty="0" smtClean="0"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090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16150" y="76200"/>
            <a:ext cx="6705600" cy="457200"/>
          </a:xfrm>
        </p:spPr>
        <p:txBody>
          <a:bodyPr/>
          <a:lstStyle/>
          <a:p>
            <a:r>
              <a:rPr lang="en-US" sz="2000" i="1" dirty="0" err="1" smtClean="0">
                <a:latin typeface="Arial" pitchFamily="34" charset="0"/>
              </a:rPr>
              <a:t>Références</a:t>
            </a:r>
            <a:r>
              <a:rPr lang="en-US" sz="2000" i="1" dirty="0" smtClean="0">
                <a:latin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</a:rPr>
              <a:t>Utiles</a:t>
            </a:r>
            <a:endParaRPr lang="en-US" sz="2000" i="1" dirty="0" smtClean="0">
              <a:latin typeface="Arial" pitchFamily="34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87350" y="1005581"/>
            <a:ext cx="8274050" cy="498564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sz="2000" dirty="0" smtClean="0">
                <a:hlinkClick r:id="rId2"/>
              </a:rPr>
              <a:t>Recevoir des évaluations positives grâce à votre service client</a:t>
            </a:r>
            <a:r>
              <a:rPr lang="en-GB" sz="2000" dirty="0" smtClean="0"/>
              <a:t> – </a:t>
            </a:r>
            <a:r>
              <a:rPr lang="en-GB" sz="2000" dirty="0" err="1" smtClean="0"/>
              <a:t>Didacticiel</a:t>
            </a:r>
            <a:endParaRPr lang="en-GB" sz="2000" dirty="0" smtClean="0"/>
          </a:p>
          <a:p>
            <a:pPr>
              <a:spcBef>
                <a:spcPts val="1200"/>
              </a:spcBef>
            </a:pPr>
            <a:r>
              <a:rPr lang="en-GB" sz="2000" dirty="0">
                <a:hlinkClick r:id="rId3"/>
              </a:rPr>
              <a:t>S</a:t>
            </a:r>
            <a:r>
              <a:rPr lang="en-GB" sz="2000" dirty="0" smtClean="0">
                <a:hlinkClick r:id="rId3"/>
              </a:rPr>
              <a:t>ervice de </a:t>
            </a:r>
            <a:r>
              <a:rPr lang="en-GB" sz="2000" dirty="0" err="1">
                <a:hlinkClick r:id="rId3"/>
              </a:rPr>
              <a:t>M</a:t>
            </a:r>
            <a:r>
              <a:rPr lang="en-GB" sz="2000" dirty="0" err="1" smtClean="0">
                <a:hlinkClick r:id="rId3"/>
              </a:rPr>
              <a:t>essagerie</a:t>
            </a:r>
            <a:r>
              <a:rPr lang="en-GB" sz="2000" dirty="0" smtClean="0">
                <a:hlinkClick r:id="rId3"/>
              </a:rPr>
              <a:t> </a:t>
            </a:r>
            <a:r>
              <a:rPr lang="en-GB" sz="2000" dirty="0" err="1" smtClean="0">
                <a:hlinkClick r:id="rId3"/>
              </a:rPr>
              <a:t>Acheteurs-Vendeurs</a:t>
            </a:r>
            <a:endParaRPr lang="en-GB" sz="2000" dirty="0" smtClean="0"/>
          </a:p>
          <a:p>
            <a:pPr>
              <a:spcBef>
                <a:spcPts val="1200"/>
              </a:spcBef>
            </a:pPr>
            <a:r>
              <a:rPr lang="en-GB" sz="2000" dirty="0">
                <a:hlinkClick r:id="rId4"/>
              </a:rPr>
              <a:t>R</a:t>
            </a:r>
            <a:r>
              <a:rPr lang="en-GB" sz="2000" dirty="0" smtClean="0">
                <a:hlinkClick r:id="rId4"/>
              </a:rPr>
              <a:t>etours et </a:t>
            </a:r>
            <a:r>
              <a:rPr lang="en-GB" sz="2000" dirty="0" err="1" smtClean="0">
                <a:hlinkClick r:id="rId4"/>
              </a:rPr>
              <a:t>remboursements</a:t>
            </a:r>
            <a:r>
              <a:rPr lang="en-GB" sz="2000" dirty="0" smtClean="0">
                <a:hlinkClick r:id="rId4"/>
              </a:rPr>
              <a:t> Marketplace</a:t>
            </a:r>
            <a:r>
              <a:rPr lang="en-GB" sz="2000" dirty="0" smtClean="0"/>
              <a:t> </a:t>
            </a:r>
            <a:r>
              <a:rPr lang="en-GB" sz="2000" dirty="0" err="1" smtClean="0"/>
              <a:t>Informations</a:t>
            </a:r>
            <a:r>
              <a:rPr lang="en-GB" sz="2000" dirty="0" smtClean="0"/>
              <a:t> pour </a:t>
            </a:r>
            <a:r>
              <a:rPr lang="en-GB" sz="2000" dirty="0" err="1" smtClean="0"/>
              <a:t>acheteurs</a:t>
            </a:r>
            <a:endParaRPr lang="en-GB" sz="2000" dirty="0" smtClean="0"/>
          </a:p>
          <a:p>
            <a:pPr>
              <a:spcBef>
                <a:spcPts val="1200"/>
              </a:spcBef>
            </a:pPr>
            <a:r>
              <a:rPr lang="en-GB" sz="2000" dirty="0" smtClean="0">
                <a:hlinkClick r:id="rId5"/>
              </a:rPr>
              <a:t>Retours et </a:t>
            </a:r>
            <a:r>
              <a:rPr lang="en-GB" sz="2000" dirty="0" err="1" smtClean="0">
                <a:hlinkClick r:id="rId5"/>
              </a:rPr>
              <a:t>remboursements</a:t>
            </a:r>
            <a:r>
              <a:rPr lang="en-GB" sz="2000" dirty="0" smtClean="0">
                <a:hlinkClick r:id="rId5"/>
              </a:rPr>
              <a:t> Marketplace</a:t>
            </a:r>
            <a:r>
              <a:rPr lang="en-GB" sz="2000" dirty="0" smtClean="0"/>
              <a:t> </a:t>
            </a:r>
            <a:r>
              <a:rPr lang="en-GB" sz="2000" dirty="0" err="1"/>
              <a:t>I</a:t>
            </a:r>
            <a:r>
              <a:rPr lang="en-GB" sz="2000" dirty="0" err="1" smtClean="0"/>
              <a:t>nformations</a:t>
            </a:r>
            <a:r>
              <a:rPr lang="en-GB" sz="2000" dirty="0" smtClean="0"/>
              <a:t> </a:t>
            </a:r>
            <a:r>
              <a:rPr lang="en-GB" sz="2000" dirty="0"/>
              <a:t>pour </a:t>
            </a:r>
            <a:r>
              <a:rPr lang="en-GB" sz="2000" dirty="0" err="1" smtClean="0"/>
              <a:t>vendeurs</a:t>
            </a:r>
            <a:endParaRPr lang="en-GB" sz="2000" dirty="0" smtClean="0"/>
          </a:p>
          <a:p>
            <a:pPr>
              <a:spcBef>
                <a:spcPts val="1200"/>
              </a:spcBef>
            </a:pPr>
            <a:r>
              <a:rPr lang="en-GB" sz="2000" dirty="0" smtClean="0">
                <a:hlinkClick r:id="rId6"/>
              </a:rPr>
              <a:t>Envoi, retour et </a:t>
            </a:r>
            <a:r>
              <a:rPr lang="en-GB" sz="2000" dirty="0" err="1" smtClean="0">
                <a:hlinkClick r:id="rId6"/>
              </a:rPr>
              <a:t>remboursement</a:t>
            </a:r>
            <a:r>
              <a:rPr lang="en-GB" sz="2000" dirty="0" smtClean="0">
                <a:hlinkClick r:id="rId6"/>
              </a:rPr>
              <a:t>: Questions-</a:t>
            </a:r>
            <a:r>
              <a:rPr lang="en-GB" sz="2000" dirty="0" err="1" smtClean="0">
                <a:hlinkClick r:id="rId6"/>
              </a:rPr>
              <a:t>Réponses</a:t>
            </a:r>
            <a:r>
              <a:rPr lang="en-GB" sz="2000" dirty="0" smtClean="0">
                <a:hlinkClick r:id="rId6"/>
              </a:rPr>
              <a:t> </a:t>
            </a:r>
            <a:endParaRPr lang="en-GB" sz="2000" dirty="0" smtClean="0"/>
          </a:p>
          <a:p>
            <a:pPr>
              <a:spcBef>
                <a:spcPts val="1200"/>
              </a:spcBef>
            </a:pPr>
            <a:r>
              <a:rPr lang="fr-FR" sz="2000" dirty="0" smtClean="0">
                <a:hlinkClick r:id="rId7"/>
              </a:rPr>
              <a:t>Rembourser</a:t>
            </a:r>
            <a:r>
              <a:rPr lang="en-GB" sz="2000" dirty="0" smtClean="0">
                <a:hlinkClick r:id="rId7"/>
              </a:rPr>
              <a:t> </a:t>
            </a:r>
            <a:r>
              <a:rPr lang="en-GB" sz="2000" dirty="0" err="1" smtClean="0">
                <a:hlinkClick r:id="rId7"/>
              </a:rPr>
              <a:t>une</a:t>
            </a:r>
            <a:r>
              <a:rPr lang="en-GB" sz="2000" dirty="0" smtClean="0">
                <a:hlinkClick r:id="rId7"/>
              </a:rPr>
              <a:t> </a:t>
            </a:r>
            <a:r>
              <a:rPr lang="en-GB" sz="2000" dirty="0" err="1" smtClean="0">
                <a:hlinkClick r:id="rId7"/>
              </a:rPr>
              <a:t>commande</a:t>
            </a:r>
            <a:endParaRPr lang="en-GB" sz="2000" dirty="0" smtClean="0"/>
          </a:p>
          <a:p>
            <a:pPr>
              <a:spcBef>
                <a:spcPts val="1200"/>
              </a:spcBef>
            </a:pPr>
            <a:r>
              <a:rPr lang="fr-FR" sz="2000" dirty="0" smtClean="0">
                <a:hlinkClick r:id="rId8"/>
              </a:rPr>
              <a:t>Emission de plusieurs remboursements à la fois</a:t>
            </a:r>
            <a:endParaRPr lang="fr-FR" sz="2000" dirty="0" smtClean="0"/>
          </a:p>
          <a:p>
            <a:pPr>
              <a:spcBef>
                <a:spcPts val="1200"/>
              </a:spcBef>
            </a:pPr>
            <a:r>
              <a:rPr lang="fr-FR" sz="2000" dirty="0" smtClean="0">
                <a:hlinkClick r:id="rId9"/>
              </a:rPr>
              <a:t>Crédits et retenues sur les remboursements</a:t>
            </a:r>
            <a:endParaRPr lang="fr-FR" sz="2000" dirty="0" smtClean="0"/>
          </a:p>
          <a:p>
            <a:pPr>
              <a:spcBef>
                <a:spcPts val="1200"/>
              </a:spcBef>
            </a:pPr>
            <a:r>
              <a:rPr lang="en-GB" sz="2000" dirty="0" err="1" smtClean="0">
                <a:hlinkClick r:id="rId10"/>
              </a:rPr>
              <a:t>Mesures</a:t>
            </a:r>
            <a:r>
              <a:rPr lang="en-GB" sz="2000" dirty="0" smtClean="0">
                <a:hlinkClick r:id="rId10"/>
              </a:rPr>
              <a:t> de la performance des </a:t>
            </a:r>
            <a:r>
              <a:rPr lang="en-GB" sz="2000" dirty="0" err="1" smtClean="0">
                <a:hlinkClick r:id="rId10"/>
              </a:rPr>
              <a:t>vendeurs</a:t>
            </a:r>
            <a:endParaRPr lang="en-GB" sz="2000" dirty="0" smtClean="0"/>
          </a:p>
          <a:p>
            <a:pPr>
              <a:spcBef>
                <a:spcPts val="1200"/>
              </a:spcBef>
            </a:pPr>
            <a:r>
              <a:rPr lang="en-GB" sz="2000" dirty="0" err="1" smtClean="0">
                <a:hlinkClick r:id="rId11"/>
              </a:rPr>
              <a:t>Avoir</a:t>
            </a:r>
            <a:r>
              <a:rPr lang="en-GB" sz="2000" dirty="0" smtClean="0">
                <a:hlinkClick r:id="rId11"/>
              </a:rPr>
              <a:t> </a:t>
            </a:r>
            <a:r>
              <a:rPr lang="en-GB" sz="2000" dirty="0" err="1" smtClean="0">
                <a:hlinkClick r:id="rId11"/>
              </a:rPr>
              <a:t>une</a:t>
            </a:r>
            <a:r>
              <a:rPr lang="en-GB" sz="2000" dirty="0" smtClean="0">
                <a:hlinkClick r:id="rId11"/>
              </a:rPr>
              <a:t> </a:t>
            </a:r>
            <a:r>
              <a:rPr lang="en-GB" sz="2000" dirty="0" err="1" smtClean="0">
                <a:hlinkClick r:id="rId11"/>
              </a:rPr>
              <a:t>meilleure</a:t>
            </a:r>
            <a:r>
              <a:rPr lang="en-GB" sz="2000" dirty="0" smtClean="0">
                <a:hlinkClick r:id="rId11"/>
              </a:rPr>
              <a:t> </a:t>
            </a:r>
            <a:r>
              <a:rPr lang="en-GB" sz="2000" dirty="0" err="1" smtClean="0">
                <a:hlinkClick r:id="rId11"/>
              </a:rPr>
              <a:t>moyenne</a:t>
            </a:r>
            <a:r>
              <a:rPr lang="en-GB" sz="2000" dirty="0" smtClean="0">
                <a:hlinkClick r:id="rId11"/>
              </a:rPr>
              <a:t> </a:t>
            </a:r>
            <a:r>
              <a:rPr lang="en-GB" sz="2000" dirty="0" err="1" smtClean="0">
                <a:hlinkClick r:id="rId11"/>
              </a:rPr>
              <a:t>d’évaluations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dirty="0" smtClean="0">
                <a:hlinkClick r:id="rId12"/>
              </a:rPr>
              <a:t>Invitations et </a:t>
            </a:r>
            <a:r>
              <a:rPr lang="en-US" sz="2000" dirty="0" err="1" smtClean="0">
                <a:hlinkClick r:id="rId12"/>
              </a:rPr>
              <a:t>enregistrements</a:t>
            </a:r>
            <a:r>
              <a:rPr lang="en-US" sz="2000" dirty="0" smtClean="0">
                <a:hlinkClick r:id="rId12"/>
              </a:rPr>
              <a:t> des </a:t>
            </a:r>
            <a:r>
              <a:rPr lang="en-US" sz="2000" dirty="0" err="1" smtClean="0">
                <a:hlinkClick r:id="rId12"/>
              </a:rPr>
              <a:t>webinaires</a:t>
            </a:r>
            <a:endParaRPr lang="en-US" sz="2000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 </a:t>
            </a:r>
            <a:endParaRPr lang="en-US" sz="1400" dirty="0" smtClean="0"/>
          </a:p>
        </p:txBody>
      </p:sp>
      <p:sp>
        <p:nvSpPr>
          <p:cNvPr id="36868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760412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ＭＳ Ｐゴシック" pitchFamily="28" charset="-128"/>
              </a:rPr>
              <a:t>Page </a:t>
            </a:r>
            <a:fld id="{017A1F94-0432-4CBE-A1CC-BF5DD8EADCA9}" type="slidenum">
              <a:rPr lang="en-US" sz="1100" smtClean="0">
                <a:ea typeface="ＭＳ Ｐゴシック" pitchFamily="28" charset="-128"/>
              </a:rPr>
              <a:pPr>
                <a:defRPr/>
              </a:pPr>
              <a:t>15</a:t>
            </a:fld>
            <a:endParaRPr lang="en-US" sz="1100" dirty="0" smtClean="0">
              <a:ea typeface="ＭＳ Ｐゴシック" pitchFamily="28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501" y="6189523"/>
            <a:ext cx="6162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>
                <a:latin typeface="Arial" pitchFamily="34" charset="0"/>
              </a:rPr>
              <a:t>Consultez</a:t>
            </a:r>
            <a:r>
              <a:rPr lang="en-US" sz="1200" i="1" dirty="0" smtClean="0">
                <a:latin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</a:rPr>
              <a:t>nos</a:t>
            </a:r>
            <a:r>
              <a:rPr lang="en-US" sz="1200" i="1" dirty="0" smtClean="0">
                <a:latin typeface="Arial" pitchFamily="34" charset="0"/>
              </a:rPr>
              <a:t> pages </a:t>
            </a:r>
            <a:r>
              <a:rPr lang="fr-FR" sz="1200" i="1" dirty="0" smtClean="0">
                <a:latin typeface="Arial" pitchFamily="34" charset="0"/>
              </a:rPr>
              <a:t>d</a:t>
            </a:r>
            <a:r>
              <a:rPr lang="fr-FR" sz="1200" i="1" dirty="0" smtClean="0">
                <a:latin typeface="Arial" pitchFamily="34" charset="0"/>
                <a:hlinkClick r:id="rId13"/>
              </a:rPr>
              <a:t>’Aide</a:t>
            </a:r>
            <a:r>
              <a:rPr lang="en-US" sz="1200" i="1" dirty="0" smtClean="0">
                <a:latin typeface="Arial" pitchFamily="34" charset="0"/>
                <a:hlinkClick r:id="rId13"/>
              </a:rPr>
              <a:t> </a:t>
            </a:r>
            <a:r>
              <a:rPr lang="en-US" sz="1200" i="1" dirty="0" smtClean="0">
                <a:latin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</a:rPr>
              <a:t>ou</a:t>
            </a:r>
            <a:r>
              <a:rPr lang="en-US" sz="1200" i="1" dirty="0" smtClean="0">
                <a:latin typeface="Arial" pitchFamily="34" charset="0"/>
              </a:rPr>
              <a:t> </a:t>
            </a:r>
            <a:r>
              <a:rPr lang="en-US" sz="1200" i="1" dirty="0" err="1" smtClean="0">
                <a:latin typeface="Arial" pitchFamily="34" charset="0"/>
                <a:hlinkClick r:id="rId14"/>
              </a:rPr>
              <a:t>Contactez</a:t>
            </a:r>
            <a:r>
              <a:rPr lang="en-US" sz="1200" i="1" dirty="0" smtClean="0">
                <a:latin typeface="Arial" pitchFamily="34" charset="0"/>
              </a:rPr>
              <a:t> le Support </a:t>
            </a:r>
            <a:r>
              <a:rPr lang="en-US" sz="1200" i="1" dirty="0" err="1" smtClean="0">
                <a:latin typeface="Arial" pitchFamily="34" charset="0"/>
              </a:rPr>
              <a:t>Vendeur</a:t>
            </a:r>
            <a:r>
              <a:rPr lang="en-US" sz="1200" i="1" dirty="0" smtClean="0">
                <a:latin typeface="Arial" pitchFamily="34" charset="0"/>
              </a:rPr>
              <a:t>  pour plus </a:t>
            </a:r>
            <a:r>
              <a:rPr lang="en-US" sz="1200" i="1" dirty="0" err="1" smtClean="0">
                <a:latin typeface="Arial" pitchFamily="34" charset="0"/>
              </a:rPr>
              <a:t>d’informations</a:t>
            </a:r>
            <a:endParaRPr lang="en-US" sz="1200" i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00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contenu 2"/>
          <p:cNvSpPr>
            <a:spLocks noGrp="1"/>
          </p:cNvSpPr>
          <p:nvPr>
            <p:ph idx="1"/>
          </p:nvPr>
        </p:nvSpPr>
        <p:spPr>
          <a:xfrm>
            <a:off x="137160" y="3063809"/>
            <a:ext cx="8832850" cy="1641541"/>
          </a:xfrm>
        </p:spPr>
        <p:txBody>
          <a:bodyPr/>
          <a:lstStyle/>
          <a:p>
            <a:pPr algn="ctr">
              <a:buNone/>
            </a:pPr>
            <a:r>
              <a:rPr lang="fr-FR" b="1" dirty="0"/>
              <a:t>M</a:t>
            </a:r>
            <a:r>
              <a:rPr lang="fr-FR" b="1" dirty="0" smtClean="0"/>
              <a:t>erci!</a:t>
            </a:r>
          </a:p>
          <a:p>
            <a:pPr algn="ctr">
              <a:buNone/>
            </a:pPr>
            <a:r>
              <a:rPr lang="fr-FR" b="1" dirty="0">
                <a:solidFill>
                  <a:schemeClr val="accent1"/>
                </a:solidFill>
                <a:hlinkClick r:id="rId2"/>
              </a:rPr>
              <a:t>http://services.amazon.fr/resources/vnements-webinaires</a:t>
            </a:r>
            <a:r>
              <a:rPr lang="fr-FR" b="1" dirty="0" smtClean="0">
                <a:solidFill>
                  <a:schemeClr val="accent1"/>
                </a:solidFill>
                <a:hlinkClick r:id="rId2"/>
              </a:rPr>
              <a:t>/</a:t>
            </a:r>
            <a:r>
              <a:rPr lang="fr-FR" b="1" dirty="0" smtClean="0">
                <a:solidFill>
                  <a:schemeClr val="accent1"/>
                </a:solidFill>
              </a:rPr>
              <a:t> </a:t>
            </a:r>
            <a:endParaRPr lang="fr-FR" dirty="0" smtClean="0">
              <a:solidFill>
                <a:schemeClr val="accent1"/>
              </a:solidFill>
            </a:endParaRPr>
          </a:p>
        </p:txBody>
      </p:sp>
      <p:sp>
        <p:nvSpPr>
          <p:cNvPr id="37892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760412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ＭＳ Ｐゴシック" pitchFamily="28" charset="-128"/>
              </a:rPr>
              <a:t>Page </a:t>
            </a:r>
            <a:fld id="{E3A61301-5155-41A2-A458-76EA3AC01A7D}" type="slidenum">
              <a:rPr lang="en-US" sz="1100" smtClean="0">
                <a:ea typeface="ＭＳ Ｐゴシック" pitchFamily="28" charset="-128"/>
              </a:rPr>
              <a:pPr>
                <a:defRPr/>
              </a:pPr>
              <a:t>16</a:t>
            </a:fld>
            <a:endParaRPr lang="en-US" sz="1100" dirty="0" smtClean="0">
              <a:ea typeface="ＭＳ Ｐゴシック" pitchFamily="28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190750" y="87313"/>
            <a:ext cx="2543175" cy="341312"/>
          </a:xfrm>
        </p:spPr>
        <p:txBody>
          <a:bodyPr/>
          <a:lstStyle/>
          <a:p>
            <a:r>
              <a:rPr lang="fr-FR" sz="2000" i="1" dirty="0" smtClean="0">
                <a:latin typeface="Arial" pitchFamily="34" charset="0"/>
              </a:rPr>
              <a:t>Agenda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7985" y="1598433"/>
            <a:ext cx="8079740" cy="3659367"/>
          </a:xfrm>
        </p:spPr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Messagerie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Acheteurs-Vendeurs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Remboursements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Clients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Pourquoi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le Service Clients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est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important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Questions et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Réponses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Références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Utiles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614362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Tahoma" pitchFamily="34" charset="0"/>
                <a:cs typeface="Tahoma" pitchFamily="34" charset="0"/>
              </a:rPr>
              <a:t>Page </a:t>
            </a:r>
            <a:fld id="{7B67C227-0B33-47B1-802F-AE0D1B60E2B8}" type="slidenum">
              <a:rPr lang="en-US" sz="1100" smtClean="0">
                <a:ea typeface="Tahoma" pitchFamily="34" charset="0"/>
                <a:cs typeface="Tahoma" pitchFamily="34" charset="0"/>
              </a:rPr>
              <a:pPr>
                <a:defRPr/>
              </a:pPr>
              <a:t>2</a:t>
            </a:fld>
            <a:endParaRPr lang="en-US" sz="11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6775" y="1600200"/>
            <a:ext cx="5686425" cy="5238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100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09548" y="937140"/>
            <a:ext cx="8274050" cy="1284499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Vous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allez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sûrement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recevoir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des contacts de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vos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clients après les fêtes.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Vérifier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votre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  <a:hlinkClick r:id="rId2"/>
              </a:rPr>
              <a:t>Messagerie</a:t>
            </a:r>
            <a:r>
              <a:rPr lang="en-US" sz="1800" b="1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  <a:hlinkClick r:id="rId2"/>
              </a:rPr>
              <a:t>Acheteurs-Vendeurs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dans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votre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compte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vendeur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760412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ＭＳ Ｐゴシック" pitchFamily="28" charset="-128"/>
              </a:rPr>
              <a:t>Page </a:t>
            </a:r>
            <a:fld id="{017A1F94-0432-4CBE-A1CC-BF5DD8EADCA9}" type="slidenum">
              <a:rPr lang="en-US" sz="1100" smtClean="0">
                <a:ea typeface="ＭＳ Ｐゴシック" pitchFamily="28" charset="-128"/>
              </a:rPr>
              <a:pPr>
                <a:defRPr/>
              </a:pPr>
              <a:t>3</a:t>
            </a:fld>
            <a:endParaRPr lang="en-US" sz="1100" dirty="0" smtClean="0">
              <a:ea typeface="ＭＳ Ｐゴシック" pitchFamily="28" charset="-128"/>
            </a:endParaRPr>
          </a:p>
        </p:txBody>
      </p:sp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2157413" y="449852"/>
            <a:ext cx="6986587" cy="388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800" i="1" dirty="0" err="1" smtClean="0">
                <a:latin typeface="Arial" pitchFamily="34" charset="0"/>
              </a:rPr>
              <a:t>Messagerie</a:t>
            </a:r>
            <a:r>
              <a:rPr lang="en-GB" sz="1800" i="1" dirty="0" smtClean="0">
                <a:latin typeface="Arial" pitchFamily="34" charset="0"/>
              </a:rPr>
              <a:t> </a:t>
            </a:r>
            <a:r>
              <a:rPr lang="en-GB" sz="1800" i="1" dirty="0" err="1" smtClean="0">
                <a:latin typeface="Arial" pitchFamily="34" charset="0"/>
              </a:rPr>
              <a:t>Acheteurs-Vendeurs</a:t>
            </a:r>
            <a:endParaRPr lang="en-US" sz="1800" i="1" dirty="0" smtClean="0">
              <a:latin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16150" y="76200"/>
            <a:ext cx="67056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000" dirty="0"/>
              <a:t>Prenez soin de vos clients après Noël</a:t>
            </a:r>
            <a:endParaRPr lang="en-US" sz="2000" i="1" dirty="0" smtClean="0"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8" y="1967029"/>
            <a:ext cx="8896352" cy="50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4657724" y="2374039"/>
            <a:ext cx="2664618" cy="965405"/>
          </a:xfrm>
          <a:prstGeom prst="wedgeRoundRectCallout">
            <a:avLst>
              <a:gd name="adj1" fmla="val 86675"/>
              <a:gd name="adj2" fmla="val -70410"/>
              <a:gd name="adj3" fmla="val 16667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100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Cliquez</a:t>
            </a: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‘Messages’ tout en haut à </a:t>
            </a:r>
            <a:r>
              <a:rPr lang="en-GB" sz="1100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droite</a:t>
            </a: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, </a:t>
            </a:r>
            <a:r>
              <a:rPr lang="en-GB" sz="1100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ou</a:t>
            </a: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100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dans</a:t>
            </a: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la </a:t>
            </a:r>
            <a:r>
              <a:rPr lang="en-GB" sz="1100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barre</a:t>
            </a: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de menu à </a:t>
            </a:r>
            <a:r>
              <a:rPr lang="en-GB" sz="1100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droite</a:t>
            </a: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de </a:t>
            </a:r>
            <a:r>
              <a:rPr lang="en-GB" sz="1100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votre</a:t>
            </a: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page </a:t>
            </a:r>
            <a:r>
              <a:rPr lang="fr-FR" sz="11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d’accueil</a:t>
            </a:r>
            <a:endParaRPr lang="fr-FR" sz="110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459197"/>
            <a:ext cx="8696325" cy="276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678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11150" y="1003144"/>
            <a:ext cx="8274050" cy="501665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Le service de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Messagerie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Acheteurs-Vendeurs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Vous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permet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recevoir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d’envoyer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des emails à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vos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acheteurs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directement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depuis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votre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compte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vendeur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par le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biais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votre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messagerie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habituelle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Utilise des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adresses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électroniques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encryptées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(ex: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91234b@marketplace.amazon.fr) pour plus de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sécurité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et de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confidentialité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Facilite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une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résolution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plus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rapide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efficace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des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litiges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car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nos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enquêteurs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peuvent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vérifier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les communications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dans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les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cas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garantie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A à Z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b="1" dirty="0" err="1" smtClean="0">
                <a:latin typeface="Arial" pitchFamily="34" charset="0"/>
                <a:cs typeface="Arial" pitchFamily="34" charset="0"/>
              </a:rPr>
              <a:t>Lors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GB" sz="1800" b="1" dirty="0" err="1" smtClean="0">
                <a:latin typeface="Arial" pitchFamily="34" charset="0"/>
                <a:cs typeface="Arial" pitchFamily="34" charset="0"/>
              </a:rPr>
              <a:t>vos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 contacts avec les </a:t>
            </a:r>
            <a:r>
              <a:rPr lang="en-GB" sz="1800" b="1" dirty="0" err="1" smtClean="0">
                <a:latin typeface="Arial" pitchFamily="34" charset="0"/>
                <a:cs typeface="Arial" pitchFamily="34" charset="0"/>
              </a:rPr>
              <a:t>acheteurs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1800" b="1" dirty="0" err="1" smtClean="0">
                <a:latin typeface="Arial" pitchFamily="34" charset="0"/>
                <a:cs typeface="Arial" pitchFamily="34" charset="0"/>
              </a:rPr>
              <a:t>vous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 ne </a:t>
            </a:r>
            <a:r>
              <a:rPr lang="en-GB" sz="1800" b="1" dirty="0" err="1" smtClean="0">
                <a:latin typeface="Arial" pitchFamily="34" charset="0"/>
                <a:cs typeface="Arial" pitchFamily="34" charset="0"/>
              </a:rPr>
              <a:t>devez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 pas: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Inclure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des liens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vers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votre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site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tout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autre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site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Inclure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des messages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promotionnels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de marketing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Promouvoir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d’autres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produits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mentionner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des promotions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760412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ＭＳ Ｐゴシック" pitchFamily="28" charset="-128"/>
              </a:rPr>
              <a:t>Page </a:t>
            </a:r>
            <a:fld id="{017A1F94-0432-4CBE-A1CC-BF5DD8EADCA9}" type="slidenum">
              <a:rPr lang="en-US" sz="1100" smtClean="0">
                <a:ea typeface="ＭＳ Ｐゴシック" pitchFamily="28" charset="-128"/>
              </a:rPr>
              <a:pPr>
                <a:defRPr/>
              </a:pPr>
              <a:t>4</a:t>
            </a:fld>
            <a:endParaRPr lang="en-US" sz="1100" dirty="0" smtClean="0">
              <a:ea typeface="ＭＳ Ｐゴシック" pitchFamily="28" charset="-12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16150" y="76200"/>
            <a:ext cx="67056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000" dirty="0"/>
              <a:t>Prenez soin de vos clients après Noël</a:t>
            </a:r>
            <a:endParaRPr lang="en-US" sz="2000" i="1" dirty="0" smtClean="0">
              <a:latin typeface="Arial" pitchFamily="34" charset="0"/>
            </a:endParaRPr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>
          <a:xfrm>
            <a:off x="2157413" y="449852"/>
            <a:ext cx="6986587" cy="388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800" i="1" dirty="0" err="1" smtClean="0">
                <a:latin typeface="Arial" pitchFamily="34" charset="0"/>
              </a:rPr>
              <a:t>Messagerie</a:t>
            </a:r>
            <a:r>
              <a:rPr lang="en-GB" sz="1800" i="1" dirty="0" smtClean="0">
                <a:latin typeface="Arial" pitchFamily="34" charset="0"/>
              </a:rPr>
              <a:t> </a:t>
            </a:r>
            <a:r>
              <a:rPr lang="en-GB" sz="1800" i="1" dirty="0" err="1" smtClean="0">
                <a:latin typeface="Arial" pitchFamily="34" charset="0"/>
              </a:rPr>
              <a:t>Acheteurs-Vendeurs</a:t>
            </a:r>
            <a:endParaRPr lang="en-US" sz="1800" i="1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500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17236" y="1000123"/>
            <a:ext cx="3317874" cy="2371727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Comment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contacter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un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acheteur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Allez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dans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‘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Gestion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commandes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’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Cliquez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sur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le nom de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l’acheteur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dans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colonne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‘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Contactez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l’acheteur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’:</a:t>
            </a:r>
          </a:p>
        </p:txBody>
      </p:sp>
      <p:sp>
        <p:nvSpPr>
          <p:cNvPr id="36868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760412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ＭＳ Ｐゴシック" pitchFamily="28" charset="-128"/>
              </a:rPr>
              <a:t>Page </a:t>
            </a:r>
            <a:fld id="{017A1F94-0432-4CBE-A1CC-BF5DD8EADCA9}" type="slidenum">
              <a:rPr lang="en-US" sz="1100" smtClean="0">
                <a:ea typeface="ＭＳ Ｐゴシック" pitchFamily="28" charset="-128"/>
              </a:rPr>
              <a:pPr>
                <a:defRPr/>
              </a:pPr>
              <a:t>5</a:t>
            </a:fld>
            <a:endParaRPr lang="en-US" sz="1100" dirty="0" smtClean="0">
              <a:ea typeface="ＭＳ Ｐゴシック" pitchFamily="28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3534" y="4124323"/>
            <a:ext cx="4025232" cy="160972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Comment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répondre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à un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acheteur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Cliquez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sur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le message de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l’acheteur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dans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‘Messages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Reçus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’ de la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messagerie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écrivez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votre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réponse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16150" y="76200"/>
            <a:ext cx="67056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000" dirty="0"/>
              <a:t>Prenez soin de vos clients après Noël</a:t>
            </a:r>
            <a:endParaRPr lang="en-US" sz="2000" i="1" dirty="0" smtClean="0"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110" y="1000123"/>
            <a:ext cx="538664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958" y="3181348"/>
            <a:ext cx="4556792" cy="318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6"/>
          <p:cNvSpPr txBox="1">
            <a:spLocks noChangeArrowheads="1"/>
          </p:cNvSpPr>
          <p:nvPr/>
        </p:nvSpPr>
        <p:spPr>
          <a:xfrm>
            <a:off x="2157413" y="449852"/>
            <a:ext cx="6986587" cy="388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800" i="1" dirty="0" err="1" smtClean="0">
                <a:latin typeface="Arial" pitchFamily="34" charset="0"/>
              </a:rPr>
              <a:t>Messagerie</a:t>
            </a:r>
            <a:r>
              <a:rPr lang="en-GB" sz="1800" i="1" dirty="0" smtClean="0">
                <a:latin typeface="Arial" pitchFamily="34" charset="0"/>
              </a:rPr>
              <a:t> </a:t>
            </a:r>
            <a:r>
              <a:rPr lang="en-GB" sz="1800" i="1" dirty="0" err="1" smtClean="0">
                <a:latin typeface="Arial" pitchFamily="34" charset="0"/>
              </a:rPr>
              <a:t>Acheteurs-Vendeurs</a:t>
            </a:r>
            <a:endParaRPr lang="en-US" sz="1800" i="1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955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190750" y="87313"/>
            <a:ext cx="2543175" cy="341312"/>
          </a:xfrm>
        </p:spPr>
        <p:txBody>
          <a:bodyPr/>
          <a:lstStyle/>
          <a:p>
            <a:r>
              <a:rPr lang="fr-FR" sz="2000" i="1" dirty="0" smtClean="0">
                <a:latin typeface="Arial" pitchFamily="34" charset="0"/>
              </a:rPr>
              <a:t>Agenda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7985" y="1598433"/>
            <a:ext cx="8079740" cy="3659367"/>
          </a:xfrm>
        </p:spPr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Messagerie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Acheteurs-Vendeurs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Remboursements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Clients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Pourquoi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le Service Client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est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important</a:t>
            </a:r>
          </a:p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Questions et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Réponses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Références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Utiles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614362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Tahoma" pitchFamily="34" charset="0"/>
                <a:cs typeface="Tahoma" pitchFamily="34" charset="0"/>
              </a:rPr>
              <a:t>Page </a:t>
            </a:r>
            <a:fld id="{7B67C227-0B33-47B1-802F-AE0D1B60E2B8}" type="slidenum">
              <a:rPr lang="en-US" sz="1100" smtClean="0">
                <a:ea typeface="Tahoma" pitchFamily="34" charset="0"/>
                <a:cs typeface="Tahoma" pitchFamily="34" charset="0"/>
              </a:rPr>
              <a:pPr>
                <a:defRPr/>
              </a:pPr>
              <a:t>6</a:t>
            </a:fld>
            <a:endParaRPr lang="en-US" sz="11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6774" y="2124075"/>
            <a:ext cx="4533901" cy="5238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100" dirty="0"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30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16150" y="76200"/>
            <a:ext cx="6705600" cy="457200"/>
          </a:xfrm>
        </p:spPr>
        <p:txBody>
          <a:bodyPr/>
          <a:lstStyle/>
          <a:p>
            <a:r>
              <a:rPr lang="fr-FR" sz="2000" dirty="0"/>
              <a:t>Prenez soin de vos clients après Noël</a:t>
            </a:r>
            <a:endParaRPr lang="en-US" sz="2000" i="1" dirty="0" smtClean="0">
              <a:latin typeface="Arial" pitchFamily="34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11150" y="1003145"/>
            <a:ext cx="8661400" cy="5445279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Vous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pouvez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recevoir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des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demandes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de retours et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remboursements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des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acheteurs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par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exemple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L’article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est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arrivé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endommagé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colis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est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arrivé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trop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tard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été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perdu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L’acheteur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ne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veut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plus de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l’article</a:t>
            </a:r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10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Vous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devez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vous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assurer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vous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respectez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les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règles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GB" sz="1800" dirty="0" smtClean="0">
                <a:latin typeface="Arial" pitchFamily="34" charset="0"/>
                <a:cs typeface="Arial" pitchFamily="34" charset="0"/>
                <a:hlinkClick r:id="rId2"/>
              </a:rPr>
              <a:t>Retours et </a:t>
            </a:r>
            <a:r>
              <a:rPr lang="en-GB" sz="1800" dirty="0" err="1" smtClean="0">
                <a:latin typeface="Arial" pitchFamily="34" charset="0"/>
                <a:cs typeface="Arial" pitchFamily="34" charset="0"/>
                <a:hlinkClick r:id="rId2"/>
              </a:rPr>
              <a:t>Remboursements</a:t>
            </a:r>
            <a:r>
              <a:rPr lang="en-GB" sz="1800" dirty="0" smtClean="0">
                <a:latin typeface="Arial" pitchFamily="34" charset="0"/>
                <a:cs typeface="Arial" pitchFamily="34" charset="0"/>
                <a:hlinkClick r:id="rId2"/>
              </a:rPr>
              <a:t> de la Marketplace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pour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fournir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à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vos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clients la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meilleure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expérience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possible. </a:t>
            </a:r>
          </a:p>
          <a:p>
            <a:pPr marL="0" indent="0">
              <a:spcBef>
                <a:spcPts val="600"/>
              </a:spcBef>
              <a:buNone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Vous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devez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également respecter les lois et règlementations en vigueur, notamment concernant la vente à distance.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760412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ＭＳ Ｐゴシック" pitchFamily="28" charset="-128"/>
              </a:rPr>
              <a:t>Page </a:t>
            </a:r>
            <a:fld id="{017A1F94-0432-4CBE-A1CC-BF5DD8EADCA9}" type="slidenum">
              <a:rPr lang="en-US" sz="1100" smtClean="0">
                <a:ea typeface="ＭＳ Ｐゴシック" pitchFamily="28" charset="-128"/>
              </a:rPr>
              <a:pPr>
                <a:defRPr/>
              </a:pPr>
              <a:t>7</a:t>
            </a:fld>
            <a:endParaRPr lang="en-US" sz="1100" dirty="0" smtClean="0">
              <a:ea typeface="ＭＳ Ｐゴシック" pitchFamily="28" charset="-128"/>
            </a:endParaRPr>
          </a:p>
        </p:txBody>
      </p:sp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2157413" y="449852"/>
            <a:ext cx="6986587" cy="388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800" i="1" dirty="0" err="1">
                <a:latin typeface="Arial" pitchFamily="34" charset="0"/>
              </a:rPr>
              <a:t>Remboursements</a:t>
            </a:r>
            <a:r>
              <a:rPr lang="en-GB" sz="1800" i="1" dirty="0">
                <a:latin typeface="Arial" pitchFamily="34" charset="0"/>
              </a:rPr>
              <a:t> Clients</a:t>
            </a:r>
            <a:endParaRPr lang="en-US" sz="1800" i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1722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16150" y="76200"/>
            <a:ext cx="6705600" cy="457200"/>
          </a:xfrm>
        </p:spPr>
        <p:txBody>
          <a:bodyPr/>
          <a:lstStyle/>
          <a:p>
            <a:r>
              <a:rPr lang="fr-FR" sz="2000" dirty="0"/>
              <a:t>Prenez soin de vos clients après Noël</a:t>
            </a:r>
            <a:endParaRPr lang="en-US" sz="2000" i="1" dirty="0" smtClean="0">
              <a:latin typeface="Arial" pitchFamily="34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11150" y="1003145"/>
            <a:ext cx="8274050" cy="5445279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760412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ＭＳ Ｐゴシック" pitchFamily="28" charset="-128"/>
              </a:rPr>
              <a:t>Page </a:t>
            </a:r>
            <a:fld id="{017A1F94-0432-4CBE-A1CC-BF5DD8EADCA9}" type="slidenum">
              <a:rPr lang="en-US" sz="1100" smtClean="0">
                <a:ea typeface="ＭＳ Ｐゴシック" pitchFamily="28" charset="-128"/>
              </a:rPr>
              <a:pPr>
                <a:defRPr/>
              </a:pPr>
              <a:t>8</a:t>
            </a:fld>
            <a:endParaRPr lang="en-US" sz="1100" dirty="0" smtClean="0">
              <a:ea typeface="ＭＳ Ｐゴシック" pitchFamily="28" charset="-128"/>
            </a:endParaRPr>
          </a:p>
        </p:txBody>
      </p:sp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2157413" y="449852"/>
            <a:ext cx="6986587" cy="388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800" i="1" dirty="0" err="1">
                <a:latin typeface="Arial" pitchFamily="34" charset="0"/>
              </a:rPr>
              <a:t>Remboursements</a:t>
            </a:r>
            <a:r>
              <a:rPr lang="en-GB" sz="1800" i="1" dirty="0">
                <a:latin typeface="Arial" pitchFamily="34" charset="0"/>
              </a:rPr>
              <a:t> Clients</a:t>
            </a:r>
            <a:endParaRPr lang="en-US" sz="1800" i="1" dirty="0"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6221" y="979974"/>
            <a:ext cx="848677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Vous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pouvez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effectuer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un </a:t>
            </a:r>
            <a:r>
              <a:rPr lang="en-GB" sz="1800" dirty="0" err="1" smtClean="0">
                <a:latin typeface="Arial" pitchFamily="34" charset="0"/>
                <a:cs typeface="Arial" pitchFamily="34" charset="0"/>
                <a:hlinkClick r:id="rId2"/>
              </a:rPr>
              <a:t>remboursement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de 2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manières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:</a:t>
            </a: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Individuellement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dans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‘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Gestion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des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Commandes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’ et ‘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Rembourser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Commande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’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Pour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plusieurs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commandes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GB" sz="1600" dirty="0" err="1">
                <a:latin typeface="Arial" pitchFamily="34" charset="0"/>
                <a:cs typeface="Arial" pitchFamily="34" charset="0"/>
                <a:hlinkClick r:id="rId3"/>
              </a:rPr>
              <a:t>chargeant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un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fichier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dans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‘Charger les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fichiers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relatifs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aux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commandes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’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6" y="2343150"/>
            <a:ext cx="8925741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" y="2343150"/>
            <a:ext cx="8586792" cy="429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" y="2368909"/>
            <a:ext cx="8296270" cy="424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0526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16150" y="76200"/>
            <a:ext cx="6705600" cy="457200"/>
          </a:xfrm>
        </p:spPr>
        <p:txBody>
          <a:bodyPr/>
          <a:lstStyle/>
          <a:p>
            <a:r>
              <a:rPr lang="fr-FR" sz="2000" dirty="0"/>
              <a:t>Prenez soin de vos clients après Noël</a:t>
            </a:r>
            <a:endParaRPr lang="en-US" sz="2000" i="1" dirty="0" smtClean="0">
              <a:latin typeface="Arial" pitchFamily="34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11150" y="1003145"/>
            <a:ext cx="8274050" cy="5445279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Espace réservé du numéro de diapositive 17"/>
          <p:cNvSpPr>
            <a:spLocks noGrp="1"/>
          </p:cNvSpPr>
          <p:nvPr>
            <p:ph type="sldNum" sz="quarter" idx="11"/>
          </p:nvPr>
        </p:nvSpPr>
        <p:spPr bwMode="auto">
          <a:xfrm>
            <a:off x="4167188" y="6400800"/>
            <a:ext cx="760412" cy="28098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 smtClean="0">
                <a:ea typeface="ＭＳ Ｐゴシック" pitchFamily="28" charset="-128"/>
              </a:rPr>
              <a:t>Page </a:t>
            </a:r>
            <a:fld id="{017A1F94-0432-4CBE-A1CC-BF5DD8EADCA9}" type="slidenum">
              <a:rPr lang="en-US" sz="1100" smtClean="0">
                <a:ea typeface="ＭＳ Ｐゴシック" pitchFamily="28" charset="-128"/>
              </a:rPr>
              <a:pPr>
                <a:defRPr/>
              </a:pPr>
              <a:t>9</a:t>
            </a:fld>
            <a:endParaRPr lang="en-US" sz="1100" dirty="0" smtClean="0">
              <a:ea typeface="ＭＳ Ｐゴシック" pitchFamily="28" charset="-128"/>
            </a:endParaRPr>
          </a:p>
        </p:txBody>
      </p:sp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2157413" y="449852"/>
            <a:ext cx="6986587" cy="3889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Frutiger 45 Light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Frutiger 45 Light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800" i="1" dirty="0" err="1" smtClean="0">
                <a:latin typeface="Arial" pitchFamily="34" charset="0"/>
              </a:rPr>
              <a:t>Remboursements</a:t>
            </a:r>
            <a:r>
              <a:rPr lang="en-GB" sz="1800" i="1" dirty="0" smtClean="0">
                <a:latin typeface="Arial" pitchFamily="34" charset="0"/>
              </a:rPr>
              <a:t> Clients</a:t>
            </a:r>
            <a:endParaRPr lang="en-US" sz="1800" i="1" dirty="0" smtClean="0"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224" y="1057275"/>
            <a:ext cx="806767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Veuillez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noter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Vous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ne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pouvez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rembourser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une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commande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qu’après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avoir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confirmé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son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confirmé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son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expédition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Un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remboursement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ne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peut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pas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être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annulé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Pour les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produits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non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média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, Amazon conserve 20% de la commission de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vente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originale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(max. 5 EUR) 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lors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de la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mise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à jour de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votre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smtClean="0">
                <a:latin typeface="Arial" pitchFamily="34" charset="0"/>
                <a:cs typeface="Arial" pitchFamily="34" charset="0"/>
                <a:hlinkClick r:id="rId2"/>
              </a:rPr>
              <a:t>solde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2" y="1339855"/>
            <a:ext cx="237331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957513"/>
            <a:ext cx="89535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996276"/>
            <a:ext cx="8959820" cy="305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945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Amazon.com Services">
  <a:themeElements>
    <a:clrScheme name="1_Amazon.com Services 1">
      <a:dk1>
        <a:srgbClr val="000066"/>
      </a:dk1>
      <a:lt1>
        <a:srgbClr val="FFFFFF"/>
      </a:lt1>
      <a:dk2>
        <a:srgbClr val="2149A3"/>
      </a:dk2>
      <a:lt2>
        <a:srgbClr val="FFB601"/>
      </a:lt2>
      <a:accent1>
        <a:srgbClr val="FF9933"/>
      </a:accent1>
      <a:accent2>
        <a:srgbClr val="00CC00"/>
      </a:accent2>
      <a:accent3>
        <a:srgbClr val="ABB1CE"/>
      </a:accent3>
      <a:accent4>
        <a:srgbClr val="DADADA"/>
      </a:accent4>
      <a:accent5>
        <a:srgbClr val="FFCAAD"/>
      </a:accent5>
      <a:accent6>
        <a:srgbClr val="00B900"/>
      </a:accent6>
      <a:hlink>
        <a:srgbClr val="003399"/>
      </a:hlink>
      <a:folHlink>
        <a:srgbClr val="F67E3C"/>
      </a:folHlink>
    </a:clrScheme>
    <a:fontScheme name="1_Amazon.com 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3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3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1_Amazon.com Services 1">
        <a:dk1>
          <a:srgbClr val="000066"/>
        </a:dk1>
        <a:lt1>
          <a:srgbClr val="FFFFFF"/>
        </a:lt1>
        <a:dk2>
          <a:srgbClr val="2149A3"/>
        </a:dk2>
        <a:lt2>
          <a:srgbClr val="FFB601"/>
        </a:lt2>
        <a:accent1>
          <a:srgbClr val="FF9933"/>
        </a:accent1>
        <a:accent2>
          <a:srgbClr val="00CC00"/>
        </a:accent2>
        <a:accent3>
          <a:srgbClr val="ABB1CE"/>
        </a:accent3>
        <a:accent4>
          <a:srgbClr val="DADADA"/>
        </a:accent4>
        <a:accent5>
          <a:srgbClr val="FFCAAD"/>
        </a:accent5>
        <a:accent6>
          <a:srgbClr val="00B900"/>
        </a:accent6>
        <a:hlink>
          <a:srgbClr val="003399"/>
        </a:hlink>
        <a:folHlink>
          <a:srgbClr val="F67E3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10_AmazonLayout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anchor="ctr"/>
      <a:lstStyle>
        <a:defPPr algn="ctr">
          <a:lnSpc>
            <a:spcPct val="150000"/>
          </a:lnSpc>
          <a:defRPr sz="1100" dirty="0">
            <a:solidFill>
              <a:prstClr val="black"/>
            </a:solidFill>
            <a:latin typeface="Arial" pitchFamily="34" charset="0"/>
            <a:ea typeface="Tahoma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Amazon.com Services">
  <a:themeElements>
    <a:clrScheme name="1_Amazon.com Services 1">
      <a:dk1>
        <a:srgbClr val="000066"/>
      </a:dk1>
      <a:lt1>
        <a:srgbClr val="FFFFFF"/>
      </a:lt1>
      <a:dk2>
        <a:srgbClr val="2149A3"/>
      </a:dk2>
      <a:lt2>
        <a:srgbClr val="FFB601"/>
      </a:lt2>
      <a:accent1>
        <a:srgbClr val="FF9933"/>
      </a:accent1>
      <a:accent2>
        <a:srgbClr val="00CC00"/>
      </a:accent2>
      <a:accent3>
        <a:srgbClr val="ABB1CE"/>
      </a:accent3>
      <a:accent4>
        <a:srgbClr val="DADADA"/>
      </a:accent4>
      <a:accent5>
        <a:srgbClr val="FFCAAD"/>
      </a:accent5>
      <a:accent6>
        <a:srgbClr val="00B900"/>
      </a:accent6>
      <a:hlink>
        <a:srgbClr val="003399"/>
      </a:hlink>
      <a:folHlink>
        <a:srgbClr val="F67E3C"/>
      </a:folHlink>
    </a:clrScheme>
    <a:fontScheme name="1_Amazon.com 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3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3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1_Amazon.com Services 1">
        <a:dk1>
          <a:srgbClr val="000066"/>
        </a:dk1>
        <a:lt1>
          <a:srgbClr val="FFFFFF"/>
        </a:lt1>
        <a:dk2>
          <a:srgbClr val="2149A3"/>
        </a:dk2>
        <a:lt2>
          <a:srgbClr val="FFB601"/>
        </a:lt2>
        <a:accent1>
          <a:srgbClr val="FF9933"/>
        </a:accent1>
        <a:accent2>
          <a:srgbClr val="00CC00"/>
        </a:accent2>
        <a:accent3>
          <a:srgbClr val="ABB1CE"/>
        </a:accent3>
        <a:accent4>
          <a:srgbClr val="DADADA"/>
        </a:accent4>
        <a:accent5>
          <a:srgbClr val="FFCAAD"/>
        </a:accent5>
        <a:accent6>
          <a:srgbClr val="00B900"/>
        </a:accent6>
        <a:hlink>
          <a:srgbClr val="003399"/>
        </a:hlink>
        <a:folHlink>
          <a:srgbClr val="F67E3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F61C26E358D45A8FEDA48A754C68D" ma:contentTypeVersion="0" ma:contentTypeDescription="Create a new document." ma:contentTypeScope="" ma:versionID="4a2429f74b96829a363b27e1ce75076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413E179-DF6E-4E5F-8FDC-B38D493F8F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4A0A96-5653-4E51-9904-39462D7F72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62F4B54F-DE57-4355-9344-565B1AD8ACBF}">
  <ds:schemaRefs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16078</TotalTime>
  <Words>813</Words>
  <Application>Microsoft Office PowerPoint</Application>
  <PresentationFormat>On-screen Show (4:3)</PresentationFormat>
  <Paragraphs>127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1_Amazon.com Services</vt:lpstr>
      <vt:lpstr>2010_AmazonLayoutDE</vt:lpstr>
      <vt:lpstr>2_Amazon.com Services</vt:lpstr>
      <vt:lpstr>PowerPoint Presentation</vt:lpstr>
      <vt:lpstr>Agenda</vt:lpstr>
      <vt:lpstr>PowerPoint Presentation</vt:lpstr>
      <vt:lpstr>PowerPoint Presentation</vt:lpstr>
      <vt:lpstr>PowerPoint Presentation</vt:lpstr>
      <vt:lpstr>Agenda</vt:lpstr>
      <vt:lpstr>Prenez soin de vos clients après Noël</vt:lpstr>
      <vt:lpstr>Prenez soin de vos clients après Noël</vt:lpstr>
      <vt:lpstr>Prenez soin de vos clients après Noël</vt:lpstr>
      <vt:lpstr>Agenda</vt:lpstr>
      <vt:lpstr>PowerPoint Presentation</vt:lpstr>
      <vt:lpstr>PowerPoint Presentation</vt:lpstr>
      <vt:lpstr>Agenda</vt:lpstr>
      <vt:lpstr>Questions &amp; Réponses</vt:lpstr>
      <vt:lpstr>Références Utiles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MGB 2004 Segment/Role Breakout Session</dc:subject>
  <dc:creator>lidast</dc:creator>
  <dc:description>Template design: aliciad_x000d_
Formatter: design@slidework.com_x000d_
Event Date:_x000d_
Event Location:_x000d_
Speech Length:_x000d_
Audience:_x000d_
Key Topics:</dc:description>
  <cp:lastModifiedBy>User</cp:lastModifiedBy>
  <cp:revision>1028</cp:revision>
  <cp:lastPrinted>2011-11-29T15:07:32Z</cp:lastPrinted>
  <dcterms:created xsi:type="dcterms:W3CDTF">2009-01-22T00:50:41Z</dcterms:created>
  <dcterms:modified xsi:type="dcterms:W3CDTF">2012-01-19T13:17:07Z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dience">
    <vt:lpwstr>Internal</vt:lpwstr>
  </property>
  <property fmtid="{D5CDD505-2E9C-101B-9397-08002B2CF9AE}" pid="3" name="Status">
    <vt:lpwstr>Draft</vt:lpwstr>
  </property>
</Properties>
</file>