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  <p:sldMasterId id="2147485213" r:id="rId5"/>
    <p:sldMasterId id="2147485222" r:id="rId6"/>
  </p:sldMasterIdLst>
  <p:notesMasterIdLst>
    <p:notesMasterId r:id="rId24"/>
  </p:notesMasterIdLst>
  <p:handoutMasterIdLst>
    <p:handoutMasterId r:id="rId25"/>
  </p:handoutMasterIdLst>
  <p:sldIdLst>
    <p:sldId id="420" r:id="rId7"/>
    <p:sldId id="439" r:id="rId8"/>
    <p:sldId id="524" r:id="rId9"/>
    <p:sldId id="553" r:id="rId10"/>
    <p:sldId id="556" r:id="rId11"/>
    <p:sldId id="512" r:id="rId12"/>
    <p:sldId id="557" r:id="rId13"/>
    <p:sldId id="544" r:id="rId14"/>
    <p:sldId id="545" r:id="rId15"/>
    <p:sldId id="546" r:id="rId16"/>
    <p:sldId id="547" r:id="rId17"/>
    <p:sldId id="548" r:id="rId18"/>
    <p:sldId id="549" r:id="rId19"/>
    <p:sldId id="551" r:id="rId20"/>
    <p:sldId id="539" r:id="rId21"/>
    <p:sldId id="534" r:id="rId22"/>
    <p:sldId id="479" r:id="rId2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ＭＳ Ｐゴシック" pitchFamily="28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eh" initials="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hiddenSlides="1" frameSlides="1"/>
  <p:clrMru>
    <a:srgbClr val="000000"/>
    <a:srgbClr val="F3DD8D"/>
    <a:srgbClr val="FF9900"/>
    <a:srgbClr val="4D4D4D"/>
    <a:srgbClr val="5C5C5C"/>
    <a:srgbClr val="006699"/>
    <a:srgbClr val="99CC33"/>
    <a:srgbClr val="DAE3F5"/>
    <a:srgbClr val="E9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744" y="-72"/>
      </p:cViewPr>
      <p:guideLst>
        <p:guide orient="horz" pos="800"/>
        <p:guide orient="horz" pos="1813"/>
        <p:guide pos="4080"/>
        <p:guide pos="160"/>
        <p:guide pos="53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notesViewPr>
    <p:cSldViewPr snapToGrid="0">
      <p:cViewPr varScale="1">
        <p:scale>
          <a:sx n="83" d="100"/>
          <a:sy n="83" d="100"/>
        </p:scale>
        <p:origin x="-3108" y="-84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Segoe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133"/>
            <a:ext cx="613049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191865" y="9430133"/>
            <a:ext cx="605811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Segoe Semibold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65828C5E-1C61-4611-A38B-BF2BED1D90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2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3/15/2010</a:t>
            </a:r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066"/>
            <a:ext cx="5438140" cy="4466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544711"/>
            <a:ext cx="5617523" cy="380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latin typeface="Segoe" charset="0"/>
                <a:ea typeface="ＭＳ Ｐゴシック" pitchFamily="-106" charset="-128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© 2004 Microsoft Corporation. All rights reserved.</a:t>
            </a:r>
          </a:p>
          <a:p>
            <a:pPr>
              <a:defRPr/>
            </a:pPr>
            <a:r>
              <a:rPr lang="en-US" dirty="0"/>
              <a:t>This presentation is for informational purposes only. Microsoft makes no warranties, express or implied, in this summary.</a:t>
            </a: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4127" y="9428397"/>
            <a:ext cx="1261976" cy="496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84FB105F-ACCD-47AE-A606-A721098D0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332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ＭＳ Ｐゴシック" pitchFamily="-10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2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dirty="0" smtClean="0">
                <a:ea typeface="ＭＳ Ｐゴシック" pitchFamily="28" charset="-128"/>
              </a:rPr>
              <a:t>© 2004 Microsoft Corporation. Tous droits réservés.</a:t>
            </a:r>
          </a:p>
          <a:p>
            <a:pPr eaLnBrk="1" hangingPunct="1"/>
            <a:r>
              <a:rPr lang="fr-FR" dirty="0" smtClean="0">
                <a:ea typeface="ＭＳ Ｐゴシック" pitchFamily="28" charset="-128"/>
              </a:rPr>
              <a:t>La fonction de cette présentation est purement informative. Microsoft n’apporte aucune garantie, expresse ou implicite.</a:t>
            </a:r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39939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1</a:t>
            </a:r>
          </a:p>
        </p:txBody>
      </p:sp>
      <p:sp>
        <p:nvSpPr>
          <p:cNvPr id="276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solidFill>
                  <a:srgbClr val="808080"/>
                </a:solidFill>
              </a:rPr>
              <a:t>Vous restez le propriétaire de votre stock et le vendeur officiel tandis qu’Amazon assure l’intendance.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disposez d’un accès en temps réel aux informations et aux rapports sur votre stock via notre outil Web.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gardez la maîtrise de tous les aspects liés à la vente : gestion des offres, description et tarification des produits.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solidFill>
                  <a:srgbClr val="808080"/>
                </a:solidFill>
              </a:rPr>
              <a:t>Vous restez le propriétaire de votre stock et le vendeur officiel tandis qu’Amazon assure l’intendance.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disposez d’un accès en temps réel aux informations et aux rapports sur votre stock via notre outil Web.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gardez la maîtrise de tous les aspects liés à la vente : gestion des offres, description et tarification des produits.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solidFill>
                  <a:srgbClr val="808080"/>
                </a:solidFill>
              </a:rPr>
              <a:t>Vous restez le propriétaire de votre stock et le vendeur officiel tandis qu’Amazon assure l’intendance.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disposez d’un accès en temps réel aux informations et aux rapports sur votre stock via notre outil Web.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gardez la maîtrise de tous les aspects liés à la vente : gestion des offres, description et tarification des produits.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r-FR" dirty="0" smtClean="0">
                <a:solidFill>
                  <a:srgbClr val="808080"/>
                </a:solidFill>
              </a:rPr>
              <a:t>Vous restez le propriétaire de votre stock et le vendeur officiel tandis qu’Amazon assure l’intendance.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disposez d’un accès en temps réel aux informations et aux rapports sur votre stock via notre outil Web.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r>
              <a:rPr lang="fr-FR" dirty="0" smtClean="0">
                <a:solidFill>
                  <a:srgbClr val="808080"/>
                </a:solidFill>
              </a:rPr>
              <a:t>Vous gardez la maîtrise de tous les aspects liés à la vente : gestion des offres, description et tarification des produits.</a:t>
            </a:r>
          </a:p>
          <a:p>
            <a:endParaRPr lang="en-US" dirty="0" smtClean="0">
              <a:solidFill>
                <a:srgbClr val="808080"/>
              </a:solidFill>
            </a:endParaRPr>
          </a:p>
          <a:p>
            <a:endParaRPr lang="en-US" dirty="0" smtClean="0">
              <a:solidFill>
                <a:srgbClr val="80808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000000"/>
                </a:solidFill>
                <a:latin typeface="Frutiger 57Cn" pitchFamily="34" charset="0"/>
                <a:ea typeface="MS PGothic" pitchFamily="34" charset="-128"/>
                <a:cs typeface="Arial" pitchFamily="34" charset="0"/>
              </a:rPr>
              <a:t>www.amazon.co.uk</a:t>
            </a:r>
            <a:endParaRPr lang="en-US" dirty="0">
              <a:solidFill>
                <a:srgbClr val="000000"/>
              </a:solidFill>
              <a:latin typeface="Frutiger 57Cn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683014" name="Rectangle 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marL="0" marR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lang="en-US" sz="1100" smtClean="0">
                <a:effectLst/>
              </a:defRPr>
            </a:lvl1pPr>
          </a:lstStyle>
          <a:p>
            <a:r>
              <a:rPr lang="en-US" dirty="0" smtClean="0"/>
              <a:t>Click to edit Mas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-  </a:t>
            </a:r>
            <a:r>
              <a:rPr lang="en-GB" sz="1100" dirty="0" smtClean="0">
                <a:effectLst/>
                <a:latin typeface="Calibri"/>
                <a:ea typeface="Calibri"/>
              </a:rPr>
              <a:t>Confidential</a:t>
            </a:r>
            <a:r>
              <a:rPr lang="en-GB" sz="1100" dirty="0" smtClean="0">
                <a:solidFill>
                  <a:srgbClr val="1F497D"/>
                </a:solidFill>
                <a:effectLst/>
                <a:latin typeface="Calibri"/>
                <a:ea typeface="Calibri"/>
              </a:rPr>
              <a:t> </a:t>
            </a:r>
            <a:r>
              <a:rPr lang="en-GB" sz="1100" dirty="0" smtClean="0">
                <a:effectLst/>
                <a:latin typeface="Calibri"/>
                <a:ea typeface="Calibri"/>
              </a:rPr>
              <a:t>© 1996-2011, Amazon.com, Inc. or its affiliates.  All rights reserved.</a:t>
            </a:r>
            <a:r>
              <a:rPr lang="en-US" sz="1100" dirty="0" smtClean="0">
                <a:effectLst/>
                <a:latin typeface="Calibri"/>
                <a:ea typeface="Calibri"/>
              </a:rPr>
              <a:t/>
            </a:r>
            <a:br>
              <a:rPr lang="en-US" sz="1100" dirty="0" smtClean="0">
                <a:effectLst/>
                <a:latin typeface="Calibri"/>
                <a:ea typeface="Calibri"/>
              </a:rPr>
            </a:b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23555" name="Picture 3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4004" y="2246948"/>
            <a:ext cx="2864737" cy="625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91E63666-3D1C-481D-9833-65E62B7CD1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174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9445" y="15049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83612F89-C283-4BAC-AAB4-725DBDE49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277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1334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C4292A2D-51B4-41C0-841E-64B3C11C95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379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9A367B2-201F-40E1-A9F7-2C0A0D543F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481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645" y="1590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0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948ADF33-F894-4C3E-8FB5-1F886A9E847A}" type="datetime1">
              <a:rPr lang="en-US" smtClean="0"/>
              <a:t>1/26/2012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1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752850" y="6304002"/>
            <a:ext cx="539115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rgbClr val="000000"/>
                </a:solidFill>
              </a:rPr>
              <a:t>Confidential </a:t>
            </a:r>
            <a:r>
              <a:rPr lang="en-GB" sz="1000" dirty="0">
                <a:solidFill>
                  <a:srgbClr val="000000"/>
                </a:solidFill>
              </a:rPr>
              <a:t>© </a:t>
            </a:r>
            <a:r>
              <a:rPr lang="en-GB" sz="1000" dirty="0" smtClean="0">
                <a:solidFill>
                  <a:srgbClr val="000000"/>
                </a:solidFill>
              </a:rPr>
              <a:t>1996-2012, </a:t>
            </a:r>
            <a:r>
              <a:rPr lang="en-GB" sz="1000" dirty="0">
                <a:solidFill>
                  <a:srgbClr val="000000"/>
                </a:solidFill>
              </a:rPr>
              <a:t>Amazon.com, Inc. or its affiliates.  All rights reserved.</a:t>
            </a:r>
            <a:endParaRPr lang="en-US" sz="1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17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CCB7D674-89F6-40ED-92E9-A076828B19DF}" type="datetime1">
              <a:rPr lang="en-US" smtClean="0"/>
              <a:t>1/26/2012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mazon Graphic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27EC4AE5-5891-4BE5-82A4-E6396D097E22}" type="datetime1">
              <a:rPr lang="en-US" smtClean="0"/>
              <a:t>1/26/2012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1847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cs with Tex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7"/>
          </p:nvPr>
        </p:nvSpPr>
        <p:spPr>
          <a:xfrm>
            <a:off x="247183" y="1055688"/>
            <a:ext cx="8564562" cy="314325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"/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8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BBD91399-AEFA-4950-8371-AD327F83A2B2}" type="datetime1">
              <a:rPr lang="en-US" smtClean="0"/>
              <a:t>1/26/2012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9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20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8342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Final Amazon.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301356" y="4489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305050" y="70699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4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A814F0F6-E7FE-4D0D-AB11-698FC629BDF1}" type="datetime1">
              <a:rPr lang="en-US" smtClean="0"/>
              <a:t>1/26/2012</a:t>
            </a:fld>
            <a:endParaRPr lang="en-US"/>
          </a:p>
        </p:txBody>
      </p:sp>
      <p:sp>
        <p:nvSpPr>
          <p:cNvPr id="5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372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453438" y="6653213"/>
            <a:ext cx="407987" cy="303212"/>
          </a:xfrm>
          <a:prstGeom prst="rect">
            <a:avLst/>
          </a:prstGeom>
        </p:spPr>
        <p:txBody>
          <a:bodyPr lIns="86493" tIns="43247" rIns="86493" bIns="43247"/>
          <a:lstStyle>
            <a:lvl1pPr algn="r" defTabSz="914485" rtl="0" eaLnBrk="0" fontAlgn="base" hangingPunct="0">
              <a:spcBef>
                <a:spcPct val="0"/>
              </a:spcBef>
              <a:spcAft>
                <a:spcPct val="0"/>
              </a:spcAft>
              <a:defRPr lang="en-US" sz="900" b="1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1025" y="6697663"/>
            <a:ext cx="2895600" cy="320675"/>
          </a:xfrm>
          <a:prstGeom prst="rect">
            <a:avLst/>
          </a:prstGeom>
        </p:spPr>
        <p:txBody>
          <a:bodyPr lIns="91432" tIns="45716" rIns="91432" bIns="45716"/>
          <a:lstStyle>
            <a:lvl1pPr>
              <a:defRPr sz="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7273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7A32227D-CAC6-40DB-B7C1-DBEA0806FB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4685" y="197167"/>
            <a:ext cx="1962150" cy="42862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16274-85E2-4C58-9CD4-DAD6C73D7265}" type="datetime1">
              <a:rPr lang="en-US" smtClean="0"/>
              <a:t>1/26/2012</a:t>
            </a:fld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Page </a:t>
            </a:r>
            <a:fld id="{7A32227D-CAC6-40DB-B7C1-DBEA0806FB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6370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705600" cy="4572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pp-cover-2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144000" cy="485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4572000" y="4960938"/>
            <a:ext cx="3962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US" smtClean="0">
                <a:latin typeface="Frutiger 57Cn"/>
                <a:cs typeface="Arial" pitchFamily="34" charset="0"/>
              </a:rPr>
              <a:t>www.fba.amazon.co.uk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306638"/>
            <a:ext cx="3175000" cy="1338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30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048000" y="5638800"/>
            <a:ext cx="5486400" cy="533400"/>
          </a:xfrm>
          <a:ln/>
        </p:spPr>
        <p:txBody>
          <a:bodyPr/>
          <a:lstStyle>
            <a:lvl1pPr algn="r">
              <a:defRPr sz="1200" b="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830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3048000" y="6172200"/>
            <a:ext cx="5486400" cy="369332"/>
          </a:xfrm>
        </p:spPr>
        <p:txBody>
          <a:bodyPr/>
          <a:lstStyle>
            <a:lvl1pPr marL="0" indent="0" algn="r">
              <a:spcBef>
                <a:spcPct val="0"/>
              </a:spcBef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72586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66800"/>
            <a:ext cx="8832850" cy="1438855"/>
          </a:xfrm>
        </p:spPr>
        <p:txBody>
          <a:bodyPr/>
          <a:lstStyle>
            <a:lvl1pPr>
              <a:buClr>
                <a:srgbClr val="FF9900"/>
              </a:buClr>
              <a:buFont typeface="Wingdings" pitchFamily="2" charset="2"/>
              <a:buChar char="q"/>
              <a:defRPr/>
            </a:lvl1pPr>
            <a:lvl2pPr>
              <a:buClr>
                <a:srgbClr val="FF9900"/>
              </a:buClr>
              <a:buFont typeface="Wingdings" pitchFamily="2" charset="2"/>
              <a:buChar char="q"/>
              <a:defRPr sz="2400" baseline="0"/>
            </a:lvl2pPr>
            <a:lvl3pPr>
              <a:buClr>
                <a:srgbClr val="FF9900"/>
              </a:buClr>
              <a:buFont typeface="Wingdings" pitchFamily="2" charset="2"/>
              <a:buChar char="q"/>
              <a:defRPr/>
            </a:lvl3pPr>
            <a:lvl4pPr>
              <a:buClr>
                <a:srgbClr val="FF9900"/>
              </a:buClr>
              <a:buFont typeface="Wingdings" pitchFamily="2" charset="2"/>
              <a:buChar char="q"/>
              <a:defRPr/>
            </a:lvl4pPr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40793360-9569-4932-8C21-AFF0727890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15829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685408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43A792-5C33-4BD4-B0AD-9FB94A20C3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62330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788A931D-E457-45E7-BD1E-1F4A596BA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05216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D890B363-10EB-414F-BDC6-F8DB05A2AB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56244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F6E52CEB-7FBB-4159-AF01-468D4D771E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05803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6C622BD1-363A-4FB3-99A1-2FBA3B1E01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731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88E2032C-A85E-4432-88EE-EFEFBA3F4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4656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24288" y="64246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C529A798-A585-49D9-8842-71FA5A8023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049742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0213" y="228600"/>
            <a:ext cx="2208212" cy="2206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575" y="228600"/>
            <a:ext cx="6472238" cy="2206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D23F0D4-AB5B-4094-9E6F-F2492A975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97249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5720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5575" y="893763"/>
            <a:ext cx="8832850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528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AB20F5F5-4DB0-43B8-9A56-DAC871989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272873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64008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/>
          <a:p>
            <a:pPr lvl="0"/>
            <a:r>
              <a:rPr lang="en-US" noProof="0" smtClean="0"/>
              <a:t>Click icon to add media</a:t>
            </a:r>
            <a:endParaRPr lang="en-US" noProof="0" dirty="0" smtClean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8623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Page </a:t>
            </a:r>
            <a:fld id="{EF505323-7B80-49C7-96A9-90F36DB1E9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581701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mazon Tex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447800"/>
            <a:ext cx="8450343" cy="4525962"/>
          </a:xfrm>
          <a:prstGeom prst="rect">
            <a:avLst/>
          </a:prstGeom>
        </p:spPr>
        <p:txBody>
          <a:bodyPr>
            <a:normAutofit/>
          </a:bodyPr>
          <a:lstStyle>
            <a:lvl1pPr marL="265113" indent="-265113">
              <a:buFont typeface="Arial" pitchFamily="34" charset="0"/>
              <a:buChar char="•"/>
              <a:defRPr sz="2800" b="1">
                <a:latin typeface="Arial" pitchFamily="34" charset="0"/>
                <a:cs typeface="Arial" pitchFamily="34" charset="0"/>
              </a:defRPr>
            </a:lvl1pPr>
            <a:lvl2pPr marL="539750" indent="-274638">
              <a:buFont typeface="Arial" pitchFamily="34" charset="0"/>
              <a:buChar char="•"/>
              <a:defRPr sz="2400" b="1">
                <a:latin typeface="Arial" pitchFamily="34" charset="0"/>
                <a:cs typeface="Arial" pitchFamily="34" charset="0"/>
              </a:defRPr>
            </a:lvl2pPr>
            <a:lvl3pPr marL="804863" indent="-265113"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3pPr>
            <a:lvl4pPr marL="1079500" indent="-274638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4pPr>
            <a:lvl5pPr marL="1344613" indent="-265113">
              <a:buFont typeface="Arial" pitchFamily="34" charset="0"/>
              <a:buChar char="•"/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3"/>
          </p:nvPr>
        </p:nvSpPr>
        <p:spPr>
          <a:xfrm>
            <a:off x="2310500" y="461663"/>
            <a:ext cx="6604899" cy="396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2305050" y="65111"/>
            <a:ext cx="6610350" cy="39600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5" name="Datumsplatzhalter 12"/>
          <p:cNvSpPr>
            <a:spLocks noGrp="1"/>
          </p:cNvSpPr>
          <p:nvPr>
            <p:ph type="dt" sz="half" idx="14"/>
          </p:nvPr>
        </p:nvSpPr>
        <p:spPr>
          <a:xfrm>
            <a:off x="24765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latin typeface="Arial" pitchFamily="34" charset="0"/>
              </a:defRPr>
            </a:lvl1pPr>
          </a:lstStyle>
          <a:p>
            <a:fld id="{F95C51E1-36EE-48D1-AF40-C052D52E4CD4}" type="datetime1">
              <a:rPr lang="en-US" smtClean="0"/>
              <a:t>1/26/2012</a:t>
            </a:fld>
            <a:endParaRPr lang="en-US"/>
          </a:p>
        </p:txBody>
      </p:sp>
      <p:sp>
        <p:nvSpPr>
          <p:cNvPr id="6" name="Foliennummernplatzhalter 13"/>
          <p:cNvSpPr>
            <a:spLocks noGrp="1"/>
          </p:cNvSpPr>
          <p:nvPr>
            <p:ph type="sldNum" sz="quarter" idx="15"/>
          </p:nvPr>
        </p:nvSpPr>
        <p:spPr>
          <a:xfrm>
            <a:off x="6858000" y="649287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" pitchFamily="34" charset="0"/>
              </a:defRPr>
            </a:lvl1pPr>
          </a:lstStyle>
          <a:p>
            <a:fld id="{CD5102D4-4025-46C2-B872-56EA61DCE1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ußzeilenplatzhalter 14"/>
          <p:cNvSpPr>
            <a:spLocks noGrp="1"/>
          </p:cNvSpPr>
          <p:nvPr>
            <p:ph type="ftr" sz="quarter" idx="16"/>
          </p:nvPr>
        </p:nvSpPr>
        <p:spPr>
          <a:xfrm>
            <a:off x="3124200" y="6462713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6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575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3763"/>
            <a:ext cx="4340225" cy="1541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14788" y="63865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62E50732-8146-4D51-A560-D018FE9A4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560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165" y="23526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16388" y="6464300"/>
            <a:ext cx="811212" cy="217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2596D906-AB44-4244-AFD2-192A1EB63F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626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4205" y="19621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167188" y="6400800"/>
            <a:ext cx="760412" cy="280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33731CFA-0D47-4C59-A9EE-AEBB59355E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7650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666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938588" y="63992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AACB51F5-F2EE-4CBD-850F-2A33A5CBF3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8674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7430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607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F92A61EA-01AF-48DF-9CB7-29EBEDB36E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698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825" y="180975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4002088" y="6411913"/>
            <a:ext cx="1000125" cy="269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000000"/>
                </a:solidFill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Page </a:t>
            </a:r>
            <a:fld id="{B293E4E0-9C57-4295-9D8F-1E9C71B6B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22" name="Picture 2" descr="C:\Users\caroleh\Pictures\AmazonServicesLogo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785" y="128588"/>
            <a:ext cx="1962150" cy="42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17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2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50125" y="6457950"/>
            <a:ext cx="16525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000" dirty="0">
                <a:solidFill>
                  <a:srgbClr val="000000"/>
                </a:solidFill>
                <a:ea typeface="MS PGothic" pitchFamily="34" charset="-128"/>
                <a:cs typeface="Arial" pitchFamily="34" charset="0"/>
              </a:rPr>
              <a:t>Amazon Services Europe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0" r:id="rId1"/>
    <p:sldLayoutId id="2147485201" r:id="rId2"/>
    <p:sldLayoutId id="2147485202" r:id="rId3"/>
    <p:sldLayoutId id="2147485203" r:id="rId4"/>
    <p:sldLayoutId id="2147485204" r:id="rId5"/>
    <p:sldLayoutId id="2147485205" r:id="rId6"/>
    <p:sldLayoutId id="2147485206" r:id="rId7"/>
    <p:sldLayoutId id="2147485207" r:id="rId8"/>
    <p:sldLayoutId id="2147485208" r:id="rId9"/>
    <p:sldLayoutId id="2147485209" r:id="rId10"/>
    <p:sldLayoutId id="2147485210" r:id="rId11"/>
    <p:sldLayoutId id="2147485211" r:id="rId12"/>
    <p:sldLayoutId id="2147485212" r:id="rId13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0" fontAlgn="base" hangingPunct="0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fontAlgn="base">
        <a:spcBef>
          <a:spcPct val="25000"/>
        </a:spcBef>
        <a:spcAft>
          <a:spcPct val="0"/>
        </a:spcAft>
        <a:buClr>
          <a:srgbClr val="000000"/>
        </a:buClr>
        <a:buBlip>
          <a:blip r:embed="rId16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52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214" r:id="rId1"/>
    <p:sldLayoutId id="2147485215" r:id="rId2"/>
    <p:sldLayoutId id="2147485216" r:id="rId3"/>
    <p:sldLayoutId id="2147485217" r:id="rId4"/>
    <p:sldLayoutId id="2147485218" r:id="rId5"/>
    <p:sldLayoutId id="2147485219" r:id="rId6"/>
    <p:sldLayoutId id="2147485220" r:id="rId7"/>
    <p:sldLayoutId id="2147485221" r:id="rId8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bg1"/>
          </a:solidFill>
          <a:latin typeface="Frutiger 45 Light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Frutiger 45 Light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-btm-2b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" y="1114425"/>
            <a:ext cx="8832850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Box 5"/>
          <p:cNvSpPr txBox="1">
            <a:spLocks noChangeArrowheads="1"/>
          </p:cNvSpPr>
          <p:nvPr/>
        </p:nvSpPr>
        <p:spPr bwMode="auto">
          <a:xfrm>
            <a:off x="7350125" y="6457950"/>
            <a:ext cx="1652588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ahoma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defRPr/>
            </a:pPr>
            <a:r>
              <a:rPr lang="en-US" sz="1000" smtClean="0">
                <a:solidFill>
                  <a:srgbClr val="000000"/>
                </a:solidFill>
                <a:cs typeface="Arial" pitchFamily="34" charset="0"/>
              </a:rPr>
              <a:t>Amazon Services Europe</a:t>
            </a: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524000" cy="463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5223" r:id="rId1"/>
    <p:sldLayoutId id="2147485224" r:id="rId2"/>
    <p:sldLayoutId id="2147485225" r:id="rId3"/>
    <p:sldLayoutId id="2147485226" r:id="rId4"/>
    <p:sldLayoutId id="2147485227" r:id="rId5"/>
    <p:sldLayoutId id="2147485228" r:id="rId6"/>
    <p:sldLayoutId id="2147485229" r:id="rId7"/>
    <p:sldLayoutId id="2147485230" r:id="rId8"/>
    <p:sldLayoutId id="2147485231" r:id="rId9"/>
    <p:sldLayoutId id="2147485232" r:id="rId10"/>
    <p:sldLayoutId id="2147485233" r:id="rId11"/>
    <p:sldLayoutId id="2147485234" r:id="rId12"/>
    <p:sldLayoutId id="2147485235" r:id="rId13"/>
    <p:sldLayoutId id="2147485236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+mj-lt"/>
          <a:ea typeface="ＭＳ Ｐゴシック" pitchFamily="28" charset="-128"/>
          <a:cs typeface="ＭＳ Ｐゴシック" pitchFamily="-106" charset="-128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  <a:ea typeface="ＭＳ Ｐゴシック" pitchFamily="28" charset="-128"/>
          <a:cs typeface="ＭＳ Ｐゴシック" pitchFamily="-10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00"/>
          </a:solidFill>
          <a:latin typeface="Arial" charset="0"/>
        </a:defRPr>
      </a:lvl9pPr>
    </p:titleStyle>
    <p:bodyStyle>
      <a:lvl1pPr marL="349250" indent="-349250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400">
          <a:solidFill>
            <a:srgbClr val="000000"/>
          </a:solidFill>
          <a:latin typeface="+mn-lt"/>
          <a:ea typeface="ＭＳ Ｐゴシック" pitchFamily="28" charset="-128"/>
          <a:cs typeface="ＭＳ Ｐゴシック" pitchFamily="-106" charset="-128"/>
        </a:defRPr>
      </a:lvl1pPr>
      <a:lvl2pPr marL="746125" indent="-401638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2000">
          <a:solidFill>
            <a:srgbClr val="000000"/>
          </a:solidFill>
          <a:latin typeface="+mn-lt"/>
          <a:ea typeface="ＭＳ Ｐゴシック" pitchFamily="28" charset="-128"/>
        </a:defRPr>
      </a:lvl2pPr>
      <a:lvl3pPr marL="1031875" indent="-238125" algn="l" defTabSz="968375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600">
          <a:solidFill>
            <a:srgbClr val="000000"/>
          </a:solidFill>
          <a:latin typeface="+mn-lt"/>
          <a:ea typeface="ＭＳ Ｐゴシック" pitchFamily="28" charset="-128"/>
        </a:defRPr>
      </a:lvl3pPr>
      <a:lvl4pPr marL="1144588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400">
          <a:solidFill>
            <a:srgbClr val="000000"/>
          </a:solidFill>
          <a:latin typeface="+mn-lt"/>
          <a:ea typeface="ＭＳ Ｐゴシック" pitchFamily="28" charset="-128"/>
        </a:defRPr>
      </a:lvl4pPr>
      <a:lvl5pPr marL="1428750" indent="-169863" algn="l" rtl="0" eaLnBrk="1" fontAlgn="base" hangingPunct="1">
        <a:spcBef>
          <a:spcPct val="25000"/>
        </a:spcBef>
        <a:spcAft>
          <a:spcPct val="0"/>
        </a:spcAft>
        <a:buClr>
          <a:srgbClr val="FF9900"/>
        </a:buClr>
        <a:buFont typeface="Wingdings" pitchFamily="2" charset="2"/>
        <a:buChar char="q"/>
        <a:defRPr sz="1200">
          <a:solidFill>
            <a:srgbClr val="000000"/>
          </a:solidFill>
          <a:latin typeface="+mn-lt"/>
          <a:ea typeface="ＭＳ Ｐゴシック" pitchFamily="28" charset="-128"/>
        </a:defRPr>
      </a:lvl5pPr>
      <a:lvl6pPr marL="18859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6pPr>
      <a:lvl7pPr marL="23431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7pPr>
      <a:lvl8pPr marL="28003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8pPr>
      <a:lvl9pPr marL="3257550" indent="-169863" algn="l" rtl="0" eaLnBrk="1" fontAlgn="base" hangingPunct="1">
        <a:spcBef>
          <a:spcPct val="25000"/>
        </a:spcBef>
        <a:spcAft>
          <a:spcPct val="0"/>
        </a:spcAft>
        <a:buClr>
          <a:srgbClr val="000000"/>
        </a:buClr>
        <a:buBlip>
          <a:blip r:embed="rId18"/>
        </a:buBlip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help/help-popup.html?ie=UTF8&amp;itemID=60951" TargetMode="External"/><Relationship Id="rId7" Type="http://schemas.openxmlformats.org/officeDocument/2006/relationships/hyperlink" Target="https://sellercentral-europe.amazon.com/gp/contact-us/contact-amazon-form.html" TargetMode="External"/><Relationship Id="rId2" Type="http://schemas.openxmlformats.org/officeDocument/2006/relationships/hyperlink" Target="https://sellercentral-europe.amazon.com/gp/help/help.html/ref=ag_34601_cont_27601?ie=UTF8&amp;itemID=34601" TargetMode="External"/><Relationship Id="rId1" Type="http://schemas.openxmlformats.org/officeDocument/2006/relationships/slideLayout" Target="../slideLayouts/slideLayout20.xml"/><Relationship Id="rId6" Type="http://schemas.openxmlformats.org/officeDocument/2006/relationships/hyperlink" Target="https://sellercentral-europe.amazon.com/gp/help/home.html/ref=ag_help_cont_help" TargetMode="External"/><Relationship Id="rId5" Type="http://schemas.openxmlformats.org/officeDocument/2006/relationships/hyperlink" Target="http://services.amazon.fr/resources/vnements-webinaires/" TargetMode="External"/><Relationship Id="rId4" Type="http://schemas.openxmlformats.org/officeDocument/2006/relationships/hyperlink" Target="https://sellercentral-europe.amazon.com/gp/help/help.html/ref=ag_23611_cont_10441?ie=UTF8&amp;itemID=23611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services.amazon.fr/resources/vnements-webinaires/" TargetMode="Externa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site-metrics/report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llercentral-europe.amazon.com/gp/item-manager/ezdpc/openPickup.html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0" y="1779137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Comment </a:t>
            </a:r>
            <a:r>
              <a:rPr lang="en-US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bien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commencer </a:t>
            </a:r>
            <a:r>
              <a:rPr lang="en-US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l’ann</a:t>
            </a:r>
            <a:r>
              <a:rPr lang="fr-FR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ée</a:t>
            </a:r>
            <a:endParaRPr lang="en-US" sz="24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2ème </a:t>
            </a:r>
            <a:r>
              <a:rPr lang="en-GB" sz="2400" b="1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Partie</a:t>
            </a:r>
            <a:r>
              <a:rPr lang="en-GB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Ecoulez votre Stock plus vite avec des Promotions</a:t>
            </a:r>
          </a:p>
        </p:txBody>
      </p:sp>
      <p:pic>
        <p:nvPicPr>
          <p:cNvPr id="1026" name="Picture 2" descr="C:\Users\caroleh\AppData\Local\Microsoft\Windows\Temporary Internet Files\Content.IE5\G8AIS6JR\MP9004227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7062" y="3049772"/>
            <a:ext cx="2809875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33731CFA-0D47-4C59-A9EE-AEBB59355E49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Créer</a:t>
            </a:r>
            <a:r>
              <a:rPr lang="en-US" sz="1800" i="1" dirty="0">
                <a:latin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</a:rPr>
              <a:t>une</a:t>
            </a:r>
            <a:r>
              <a:rPr lang="en-US" sz="1800" i="1" dirty="0">
                <a:latin typeface="Arial" pitchFamily="34" charset="0"/>
              </a:rPr>
              <a:t> Promotion – </a:t>
            </a:r>
            <a:r>
              <a:rPr lang="en-US" sz="1800" i="1" dirty="0" err="1">
                <a:latin typeface="Arial" pitchFamily="34" charset="0"/>
              </a:rPr>
              <a:t>Etape</a:t>
            </a:r>
            <a:r>
              <a:rPr lang="en-US" sz="1800" i="1" dirty="0">
                <a:latin typeface="Arial" pitchFamily="34" charset="0"/>
              </a:rPr>
              <a:t> </a:t>
            </a:r>
            <a:r>
              <a:rPr lang="en-US" sz="1800" i="1" dirty="0" smtClean="0">
                <a:latin typeface="Arial" pitchFamily="34" charset="0"/>
              </a:rPr>
              <a:t>2</a:t>
            </a:r>
            <a:endParaRPr lang="en-US" sz="1800" i="1" dirty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250" y="923925"/>
            <a:ext cx="88201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Avantages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personnalisez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 type de promotion en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précisant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offrirez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comme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montant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exact du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rabais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Qualifications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sélectionner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liste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produits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éligibles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aviez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précédemment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créée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" y="2401253"/>
            <a:ext cx="8734425" cy="337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667487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33731CFA-0D47-4C59-A9EE-AEBB59355E49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Créer</a:t>
            </a:r>
            <a:r>
              <a:rPr lang="en-US" sz="1800" i="1" dirty="0">
                <a:latin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</a:rPr>
              <a:t>une</a:t>
            </a:r>
            <a:r>
              <a:rPr lang="en-US" sz="1800" i="1" dirty="0">
                <a:latin typeface="Arial" pitchFamily="34" charset="0"/>
              </a:rPr>
              <a:t> Promotion – </a:t>
            </a:r>
            <a:r>
              <a:rPr lang="en-US" sz="1800" i="1" dirty="0" err="1">
                <a:latin typeface="Arial" pitchFamily="34" charset="0"/>
              </a:rPr>
              <a:t>Etape</a:t>
            </a:r>
            <a:r>
              <a:rPr lang="en-US" sz="1800" i="1" dirty="0">
                <a:latin typeface="Arial" pitchFamily="34" charset="0"/>
              </a:rPr>
              <a:t> </a:t>
            </a:r>
            <a:r>
              <a:rPr lang="en-US" sz="1800" i="1" dirty="0" smtClean="0">
                <a:latin typeface="Arial" pitchFamily="34" charset="0"/>
              </a:rPr>
              <a:t>3</a:t>
            </a:r>
            <a:endParaRPr lang="en-US" sz="1800" i="1" dirty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250" y="923925"/>
            <a:ext cx="8820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Informations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suivi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donnez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un nom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indiquez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 début et la fin de la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période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promotion. Les codes promo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sont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optionnels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51" y="1731407"/>
            <a:ext cx="8674942" cy="4259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51263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33731CFA-0D47-4C59-A9EE-AEBB59355E4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Créer</a:t>
            </a:r>
            <a:r>
              <a:rPr lang="en-US" sz="1800" i="1" dirty="0">
                <a:latin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</a:rPr>
              <a:t>une</a:t>
            </a:r>
            <a:r>
              <a:rPr lang="en-US" sz="1800" i="1" dirty="0">
                <a:latin typeface="Arial" pitchFamily="34" charset="0"/>
              </a:rPr>
              <a:t> Promotion – </a:t>
            </a:r>
            <a:r>
              <a:rPr lang="en-US" sz="1800" i="1" dirty="0" err="1">
                <a:latin typeface="Arial" pitchFamily="34" charset="0"/>
              </a:rPr>
              <a:t>Etape</a:t>
            </a:r>
            <a:r>
              <a:rPr lang="en-US" sz="1800" i="1" dirty="0">
                <a:latin typeface="Arial" pitchFamily="34" charset="0"/>
              </a:rPr>
              <a:t> 4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250" y="923925"/>
            <a:ext cx="8820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smtClean="0">
                <a:latin typeface="Arial" pitchFamily="34" charset="0"/>
                <a:cs typeface="Arial" pitchFamily="34" charset="0"/>
              </a:rPr>
              <a:t>Message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personnaliser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texte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qui sera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affiché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pour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acheteurs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utiliser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modèles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disponibles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685577"/>
            <a:ext cx="8924925" cy="4322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442424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33731CFA-0D47-4C59-A9EE-AEBB59355E49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>
                <a:latin typeface="Arial" pitchFamily="34" charset="0"/>
              </a:rPr>
              <a:t>Créer</a:t>
            </a:r>
            <a:r>
              <a:rPr lang="en-US" sz="1800" i="1" dirty="0">
                <a:latin typeface="Arial" pitchFamily="34" charset="0"/>
              </a:rPr>
              <a:t> </a:t>
            </a:r>
            <a:r>
              <a:rPr lang="en-US" sz="1800" i="1" dirty="0" err="1">
                <a:latin typeface="Arial" pitchFamily="34" charset="0"/>
              </a:rPr>
              <a:t>une</a:t>
            </a:r>
            <a:r>
              <a:rPr lang="en-US" sz="1800" i="1" dirty="0">
                <a:latin typeface="Arial" pitchFamily="34" charset="0"/>
              </a:rPr>
              <a:t> Promotion – </a:t>
            </a:r>
            <a:r>
              <a:rPr lang="en-US" sz="1800" i="1" dirty="0" err="1">
                <a:latin typeface="Arial" pitchFamily="34" charset="0"/>
              </a:rPr>
              <a:t>Etape</a:t>
            </a:r>
            <a:r>
              <a:rPr lang="en-US" sz="1800" i="1" dirty="0">
                <a:latin typeface="Arial" pitchFamily="34" charset="0"/>
              </a:rPr>
              <a:t> 5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5250" y="923925"/>
            <a:ext cx="8820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Vérification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assurez-vous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ne pas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avoir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fait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d’erreur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avant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la promotion.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5" y="1293257"/>
            <a:ext cx="8639175" cy="4248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842" y="5686425"/>
            <a:ext cx="2362200" cy="628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80437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33731CFA-0D47-4C59-A9EE-AEBB59355E4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Rectangle 16"/>
          <p:cNvSpPr txBox="1">
            <a:spLocks noChangeArrowheads="1"/>
          </p:cNvSpPr>
          <p:nvPr/>
        </p:nvSpPr>
        <p:spPr>
          <a:xfrm>
            <a:off x="2157413" y="60914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Comment les Promotions </a:t>
            </a:r>
            <a:r>
              <a:rPr lang="en-US" sz="1800" i="1" dirty="0" err="1" smtClean="0">
                <a:latin typeface="Arial" pitchFamily="34" charset="0"/>
              </a:rPr>
              <a:t>sont</a:t>
            </a:r>
            <a:r>
              <a:rPr lang="en-US" sz="1800" i="1" dirty="0" smtClean="0">
                <a:latin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</a:rPr>
              <a:t>montrées</a:t>
            </a:r>
            <a:r>
              <a:rPr lang="en-US" sz="1800" i="1" dirty="0" smtClean="0">
                <a:latin typeface="Arial" pitchFamily="34" charset="0"/>
              </a:rPr>
              <a:t> aux </a:t>
            </a:r>
            <a:r>
              <a:rPr lang="en-US" sz="1800" i="1" dirty="0" err="1" smtClean="0">
                <a:latin typeface="Arial" pitchFamily="34" charset="0"/>
              </a:rPr>
              <a:t>acheteurs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287" y="921606"/>
            <a:ext cx="8153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Le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texte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sélectionné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sera en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dessous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l’image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du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produit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Description: http://go.amazonservices.com/rs/amazoneu/images/FR%202%20Newsletter%20Pic13Promo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" y="5338762"/>
            <a:ext cx="8320087" cy="628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" y="1712237"/>
            <a:ext cx="8320087" cy="3626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41670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smtClean="0">
                <a:latin typeface="Arial" pitchFamily="34" charset="0"/>
              </a:rPr>
              <a:t>Questions et </a:t>
            </a:r>
            <a:r>
              <a:rPr lang="en-US" sz="2000" i="1" dirty="0" err="1" smtClean="0">
                <a:latin typeface="Arial" pitchFamily="34" charset="0"/>
              </a:rPr>
              <a:t>Réponses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15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0906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2216150" y="76200"/>
            <a:ext cx="6705600" cy="457200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Références</a:t>
            </a:r>
            <a:r>
              <a:rPr lang="en-US" sz="2000" i="1" dirty="0" smtClean="0">
                <a:latin typeface="Arial" pitchFamily="34" charset="0"/>
              </a:rPr>
              <a:t> </a:t>
            </a:r>
            <a:r>
              <a:rPr lang="en-US" sz="2000" i="1" dirty="0" err="1" smtClean="0">
                <a:latin typeface="Arial" pitchFamily="34" charset="0"/>
              </a:rPr>
              <a:t>Utiles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39725" y="1396107"/>
            <a:ext cx="8274050" cy="249961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fr-FR" sz="2000" dirty="0" smtClean="0">
                <a:hlinkClick r:id="rId2"/>
              </a:rPr>
              <a:t>Succès des ventes en utilisant les rapports d’activité</a:t>
            </a:r>
            <a:endParaRPr lang="fr-FR" sz="2000" dirty="0" smtClean="0"/>
          </a:p>
          <a:p>
            <a:pPr>
              <a:spcBef>
                <a:spcPts val="1200"/>
              </a:spcBef>
            </a:pPr>
            <a:r>
              <a:rPr lang="en-GB" sz="2000" dirty="0" err="1">
                <a:hlinkClick r:id="rId3"/>
              </a:rPr>
              <a:t>A</a:t>
            </a:r>
            <a:r>
              <a:rPr lang="en-GB" sz="2000" dirty="0" err="1" smtClean="0">
                <a:hlinkClick r:id="rId3"/>
              </a:rPr>
              <a:t>perçu</a:t>
            </a:r>
            <a:r>
              <a:rPr lang="en-GB" sz="2000" dirty="0" smtClean="0">
                <a:hlinkClick r:id="rId3"/>
              </a:rPr>
              <a:t> des Promotions</a:t>
            </a:r>
            <a:endParaRPr lang="en-GB" sz="2000" dirty="0" smtClean="0">
              <a:hlinkClick r:id="rId4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hlinkClick r:id="rId4"/>
              </a:rPr>
              <a:t>Page </a:t>
            </a:r>
            <a:r>
              <a:rPr lang="en-GB" sz="2000" dirty="0" err="1" smtClean="0">
                <a:hlinkClick r:id="rId4"/>
              </a:rPr>
              <a:t>d’aide</a:t>
            </a:r>
            <a:r>
              <a:rPr lang="en-GB" sz="2000" dirty="0" smtClean="0">
                <a:hlinkClick r:id="rId4"/>
              </a:rPr>
              <a:t> </a:t>
            </a:r>
            <a:r>
              <a:rPr lang="en-GB" sz="2000" dirty="0" err="1" smtClean="0">
                <a:hlinkClick r:id="rId4"/>
              </a:rPr>
              <a:t>sur</a:t>
            </a:r>
            <a:r>
              <a:rPr lang="en-GB" sz="2000" dirty="0" smtClean="0">
                <a:hlinkClick r:id="rId4"/>
              </a:rPr>
              <a:t> les Promotions</a:t>
            </a:r>
            <a:endParaRPr lang="en-GB" sz="2000" dirty="0" smtClean="0"/>
          </a:p>
          <a:p>
            <a:pPr>
              <a:spcBef>
                <a:spcPts val="1200"/>
              </a:spcBef>
            </a:pPr>
            <a:r>
              <a:rPr lang="en-US" sz="2000" dirty="0">
                <a:hlinkClick r:id="rId5"/>
              </a:rPr>
              <a:t>I</a:t>
            </a:r>
            <a:r>
              <a:rPr lang="en-US" sz="2000" dirty="0" smtClean="0">
                <a:hlinkClick r:id="rId5"/>
              </a:rPr>
              <a:t>nvitations et </a:t>
            </a:r>
            <a:r>
              <a:rPr lang="en-US" sz="2000" dirty="0" err="1" smtClean="0">
                <a:hlinkClick r:id="rId5"/>
              </a:rPr>
              <a:t>Enregistrements</a:t>
            </a:r>
            <a:r>
              <a:rPr lang="en-US" sz="2000" dirty="0" smtClean="0">
                <a:hlinkClick r:id="rId5"/>
              </a:rPr>
              <a:t> des </a:t>
            </a:r>
            <a:r>
              <a:rPr lang="en-US" sz="2000" dirty="0" err="1" smtClean="0">
                <a:hlinkClick r:id="rId5"/>
              </a:rPr>
              <a:t>webinaires</a:t>
            </a:r>
            <a:endParaRPr lang="en-US" sz="2000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 </a:t>
            </a:r>
            <a:endParaRPr lang="en-US" sz="1400" dirty="0" smtClean="0"/>
          </a:p>
          <a:p>
            <a:pPr>
              <a:buFont typeface="Wingdings" pitchFamily="2" charset="2"/>
              <a:buNone/>
            </a:pPr>
            <a:r>
              <a:rPr lang="en-US" sz="1400" dirty="0" smtClean="0"/>
              <a:t>	</a:t>
            </a:r>
          </a:p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36868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017A1F94-0432-4CBE-A1CC-BF5DD8EADCA9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16</a:t>
            </a:fld>
            <a:endParaRPr lang="en-US" sz="1100" dirty="0" smtClean="0">
              <a:ea typeface="ＭＳ Ｐゴシック" pitchFamily="28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85951" y="6007239"/>
            <a:ext cx="548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err="1" smtClean="0">
                <a:latin typeface="Arial" pitchFamily="34" charset="0"/>
              </a:rPr>
              <a:t>Visitez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</a:rPr>
              <a:t>nos</a:t>
            </a:r>
            <a:r>
              <a:rPr lang="en-US" sz="1400" i="1" dirty="0" smtClean="0">
                <a:latin typeface="Arial" pitchFamily="34" charset="0"/>
              </a:rPr>
              <a:t> pages d’ </a:t>
            </a:r>
            <a:r>
              <a:rPr lang="en-US" sz="1400" i="1" dirty="0" smtClean="0">
                <a:latin typeface="Arial" pitchFamily="34" charset="0"/>
                <a:hlinkClick r:id="rId6"/>
              </a:rPr>
              <a:t>Aide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>
                <a:latin typeface="Arial" pitchFamily="34" charset="0"/>
              </a:rPr>
              <a:t>Pages </a:t>
            </a:r>
            <a:r>
              <a:rPr lang="en-US" sz="1400" i="1" dirty="0" err="1" smtClean="0">
                <a:latin typeface="Arial" pitchFamily="34" charset="0"/>
              </a:rPr>
              <a:t>ou</a:t>
            </a:r>
            <a:r>
              <a:rPr lang="en-US" sz="1400" i="1" dirty="0" smtClean="0">
                <a:latin typeface="Arial" pitchFamily="34" charset="0"/>
              </a:rPr>
              <a:t> </a:t>
            </a:r>
            <a:r>
              <a:rPr lang="en-US" sz="1400" i="1" dirty="0" err="1" smtClean="0">
                <a:latin typeface="Arial" pitchFamily="34" charset="0"/>
                <a:hlinkClick r:id="rId7"/>
              </a:rPr>
              <a:t>Contactez</a:t>
            </a:r>
            <a:r>
              <a:rPr lang="en-US" sz="1400" i="1" dirty="0" smtClean="0">
                <a:latin typeface="Arial" pitchFamily="34" charset="0"/>
              </a:rPr>
              <a:t>  le Support </a:t>
            </a:r>
            <a:r>
              <a:rPr lang="en-US" sz="1400" i="1" dirty="0" err="1" smtClean="0">
                <a:latin typeface="Arial" pitchFamily="34" charset="0"/>
              </a:rPr>
              <a:t>Vendeur</a:t>
            </a:r>
            <a:r>
              <a:rPr lang="en-US" sz="1400" i="1" dirty="0" smtClean="0">
                <a:latin typeface="Arial" pitchFamily="34" charset="0"/>
              </a:rPr>
              <a:t> pour plus </a:t>
            </a:r>
            <a:r>
              <a:rPr lang="en-US" sz="1400" i="1" dirty="0" err="1" smtClean="0">
                <a:latin typeface="Arial" pitchFamily="34" charset="0"/>
              </a:rPr>
              <a:t>d’informations</a:t>
            </a:r>
            <a:endParaRPr lang="en-US" sz="1400" i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004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contenu 2"/>
          <p:cNvSpPr>
            <a:spLocks noGrp="1"/>
          </p:cNvSpPr>
          <p:nvPr>
            <p:ph idx="1"/>
          </p:nvPr>
        </p:nvSpPr>
        <p:spPr>
          <a:xfrm>
            <a:off x="137160" y="3063809"/>
            <a:ext cx="8832850" cy="1384995"/>
          </a:xfrm>
        </p:spPr>
        <p:txBody>
          <a:bodyPr/>
          <a:lstStyle/>
          <a:p>
            <a:pPr algn="ctr">
              <a:buNone/>
            </a:pPr>
            <a:r>
              <a:rPr lang="fr-FR" b="1" dirty="0" smtClean="0"/>
              <a:t>Merci!</a:t>
            </a:r>
          </a:p>
          <a:p>
            <a:pPr algn="ctr">
              <a:buNone/>
            </a:pPr>
            <a:r>
              <a:rPr lang="fr-FR" b="1" dirty="0">
                <a:solidFill>
                  <a:schemeClr val="bg1"/>
                </a:solidFill>
                <a:hlinkClick r:id="rId2"/>
              </a:rPr>
              <a:t>http://services.amazon.fr/resources/vnements-webinaires</a:t>
            </a:r>
            <a:r>
              <a:rPr lang="fr-FR" b="1" dirty="0" smtClean="0">
                <a:solidFill>
                  <a:schemeClr val="bg1"/>
                </a:solidFill>
                <a:hlinkClick r:id="rId2"/>
              </a:rPr>
              <a:t>/</a:t>
            </a:r>
            <a:r>
              <a:rPr lang="fr-FR" b="1" dirty="0" smtClean="0">
                <a:solidFill>
                  <a:schemeClr val="bg1"/>
                </a:solidFill>
              </a:rPr>
              <a:t> </a:t>
            </a:r>
            <a:endParaRPr lang="fr-FR" dirty="0" smtClean="0"/>
          </a:p>
        </p:txBody>
      </p:sp>
      <p:sp>
        <p:nvSpPr>
          <p:cNvPr id="3789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76041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ＭＳ Ｐゴシック" pitchFamily="28" charset="-128"/>
              </a:rPr>
              <a:t>Page </a:t>
            </a:r>
            <a:fld id="{E3A61301-5155-41A2-A458-76EA3AC01A7D}" type="slidenum">
              <a:rPr lang="en-US" sz="1100" smtClean="0">
                <a:ea typeface="ＭＳ Ｐゴシック" pitchFamily="28" charset="-128"/>
              </a:rPr>
              <a:pPr>
                <a:defRPr/>
              </a:pPr>
              <a:t>17</a:t>
            </a:fld>
            <a:endParaRPr lang="en-US" sz="1100" dirty="0" smtClean="0">
              <a:ea typeface="ＭＳ Ｐゴシック" pitchFamily="28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7985" y="1598433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Identifier le stock en surplus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un prix de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soldes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Promotion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2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1600200"/>
            <a:ext cx="5048249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70439"/>
            <a:ext cx="6986587" cy="388938"/>
          </a:xfrm>
        </p:spPr>
        <p:txBody>
          <a:bodyPr/>
          <a:lstStyle/>
          <a:p>
            <a:r>
              <a:rPr lang="en-US" sz="2000" i="1" dirty="0" err="1" smtClean="0">
                <a:latin typeface="Arial" pitchFamily="34" charset="0"/>
              </a:rPr>
              <a:t>Ecouler</a:t>
            </a:r>
            <a:r>
              <a:rPr lang="en-US" sz="2000" i="1" dirty="0" smtClean="0">
                <a:latin typeface="Arial" pitchFamily="34" charset="0"/>
              </a:rPr>
              <a:t> </a:t>
            </a:r>
            <a:r>
              <a:rPr lang="en-US" sz="2000" i="1" dirty="0" err="1" smtClean="0">
                <a:latin typeface="Arial" pitchFamily="34" charset="0"/>
              </a:rPr>
              <a:t>votre</a:t>
            </a:r>
            <a:r>
              <a:rPr lang="en-US" sz="2000" i="1" dirty="0" smtClean="0">
                <a:latin typeface="Arial" pitchFamily="34" charset="0"/>
              </a:rPr>
              <a:t> Stock avec des Promotions</a:t>
            </a:r>
          </a:p>
        </p:txBody>
      </p:sp>
      <p:sp>
        <p:nvSpPr>
          <p:cNvPr id="18436" name="Espace réservé du numéro de diapositive 1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Page </a:t>
            </a:r>
            <a:fld id="{A6462D89-CC7D-4B46-ADD9-96F43801CA8A}" type="slidenum">
              <a:rPr lang="en-US" smtClean="0">
                <a:ea typeface="ＭＳ Ｐゴシック" pitchFamily="28" charset="-128"/>
              </a:rPr>
              <a:pPr>
                <a:defRPr/>
              </a:pPr>
              <a:t>3</a:t>
            </a:fld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190499" y="949274"/>
            <a:ext cx="8810625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Vous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devriez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identifier les articles de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votre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stock qui ne se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vendent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pas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aussi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bien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que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prévu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Par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exemple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‘Page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Détaillée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Ventes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et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Trafic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’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dans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les 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rapports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d’activité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vous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indique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meilleures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ventes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et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articles se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vendant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le </a:t>
            </a:r>
            <a:r>
              <a:rPr lang="en-US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moins</a:t>
            </a:r>
            <a:r>
              <a:rPr lang="en-US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>
          <a:xfrm>
            <a:off x="2157413" y="459377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smtClean="0">
                <a:latin typeface="Arial" pitchFamily="34" charset="0"/>
              </a:rPr>
              <a:t>Identifier le Stock en Surplus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2" y="2980599"/>
            <a:ext cx="8148638" cy="2336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3352798" y="5643560"/>
            <a:ext cx="2486025" cy="600075"/>
          </a:xfrm>
          <a:prstGeom prst="wedgeRoundRectCallout">
            <a:avLst>
              <a:gd name="adj1" fmla="val 19397"/>
              <a:gd name="adj2" fmla="val -117630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Vous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pouvez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voir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combien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de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personnes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ont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regardé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produits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6305549" y="5543548"/>
            <a:ext cx="2486025" cy="733426"/>
          </a:xfrm>
          <a:prstGeom prst="wedgeRoundRectCallout">
            <a:avLst>
              <a:gd name="adj1" fmla="val 25911"/>
              <a:gd name="adj2" fmla="val -86893"/>
              <a:gd name="adj3" fmla="val 16667"/>
            </a:avLst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Et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votre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taux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de conversion,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soit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combien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d’unités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ont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été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vendues</a:t>
            </a:r>
            <a:r>
              <a:rPr lang="en-GB" sz="1100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par session</a:t>
            </a:r>
            <a:endParaRPr lang="en-US" sz="1100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507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70439"/>
            <a:ext cx="6986587" cy="388938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18436" name="Espace réservé du numéro de diapositive 1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Page </a:t>
            </a:r>
            <a:fld id="{A6462D89-CC7D-4B46-ADD9-96F43801CA8A}" type="slidenum">
              <a:rPr lang="en-US" smtClean="0">
                <a:ea typeface="ＭＳ Ｐゴシック" pitchFamily="28" charset="-128"/>
              </a:rPr>
              <a:pPr>
                <a:defRPr/>
              </a:pPr>
              <a:t>4</a:t>
            </a:fld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90499" y="972670"/>
            <a:ext cx="8810625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ensuite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comparer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ventes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avec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quantit</a:t>
            </a:r>
            <a:r>
              <a:rPr lang="fr-FR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é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 en stock: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Exportez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le rapport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Ventes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et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Trafic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, par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exemple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pour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une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période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d’un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mois</a:t>
            </a:r>
            <a:endParaRPr lang="en-GB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T</a:t>
            </a:r>
            <a:r>
              <a:rPr lang="fr-FR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  <a:hlinkClick r:id="rId3"/>
              </a:rPr>
              <a:t>éléchargez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un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fichier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 stock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dans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l’onglet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‘Stock’, avec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vos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quantités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en stock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Identifiez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les articles avec de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grandes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quantités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disponibles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mais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peu</a:t>
            </a:r>
            <a:r>
              <a:rPr lang="en-GB" sz="18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ventes</a:t>
            </a:r>
            <a:endParaRPr lang="en-US" sz="18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>
          <a:xfrm>
            <a:off x="2157413" y="459377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>
                <a:latin typeface="Arial" pitchFamily="34" charset="0"/>
              </a:rPr>
              <a:t>Identifier le Stock en Surplus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3" y="2757774"/>
            <a:ext cx="21621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5725" y="3128919"/>
            <a:ext cx="42291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Plus 1"/>
          <p:cNvSpPr/>
          <p:nvPr/>
        </p:nvSpPr>
        <p:spPr>
          <a:xfrm>
            <a:off x="3095625" y="3268812"/>
            <a:ext cx="381000" cy="291714"/>
          </a:xfrm>
          <a:prstGeom prst="mathPlus">
            <a:avLst/>
          </a:prstGeom>
          <a:solidFill>
            <a:schemeClr val="accent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4325" y="4343400"/>
            <a:ext cx="792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 smtClean="0">
                <a:latin typeface="Arial" pitchFamily="34" charset="0"/>
                <a:cs typeface="Arial" pitchFamily="34" charset="0"/>
              </a:rPr>
              <a:t>Si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vendu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91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unités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d’un article en un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mois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2.096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unités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en stock,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tenir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23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mois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à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rythme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avant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d’être en rupture de stock. </a:t>
            </a:r>
          </a:p>
          <a:p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devriez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essayer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d’écouler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votre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stock plus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rapidement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 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8348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97510" y="1609725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Identifier le stock en surplus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un prix de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soldes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Promotion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5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2124075"/>
            <a:ext cx="4286250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42179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Espace réservé du numéro de diapositive 1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Page </a:t>
            </a:r>
            <a:fld id="{A6462D89-CC7D-4B46-ADD9-96F43801CA8A}" type="slidenum">
              <a:rPr lang="en-US" smtClean="0">
                <a:ea typeface="ＭＳ Ｐゴシック" pitchFamily="28" charset="-128"/>
              </a:rPr>
              <a:pPr>
                <a:defRPr/>
              </a:pPr>
              <a:t>6</a:t>
            </a:fld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60914"/>
            <a:ext cx="6986587" cy="388938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 smtClean="0">
                <a:latin typeface="Arial" pitchFamily="34" charset="0"/>
              </a:rPr>
              <a:t>Créer</a:t>
            </a:r>
            <a:r>
              <a:rPr lang="en-US" sz="1800" i="1" dirty="0" smtClean="0">
                <a:latin typeface="Arial" pitchFamily="34" charset="0"/>
              </a:rPr>
              <a:t> un prix de </a:t>
            </a:r>
            <a:r>
              <a:rPr lang="en-US" sz="1800" i="1" dirty="0" err="1" smtClean="0">
                <a:latin typeface="Arial" pitchFamily="34" charset="0"/>
              </a:rPr>
              <a:t>soldes</a:t>
            </a:r>
            <a:endParaRPr lang="en-US" sz="1800" i="1" dirty="0" smtClean="0"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" y="1019174"/>
            <a:ext cx="8848725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façon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la plus simple de solder un article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un prix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soldes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‘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barré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’):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Allez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dans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Stock,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puis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‘Modifier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Détails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’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l’article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choisi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Fixez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votre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prix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soldes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, avec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date de début et de fin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cliquez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Terminer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4325" y="5518723"/>
            <a:ext cx="47339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Votre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ancien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prix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votre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prix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soldé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800" dirty="0" smtClean="0">
                <a:latin typeface="Arial" pitchFamily="34" charset="0"/>
                <a:cs typeface="Arial" pitchFamily="34" charset="0"/>
              </a:rPr>
              <a:t>seront sur la page produit (si vous avez la Boîte d’Achat):</a:t>
            </a:r>
            <a:endParaRPr lang="en-GB" sz="1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588" y="2373391"/>
            <a:ext cx="5264631" cy="316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550" y="5014913"/>
            <a:ext cx="3038475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2190750" y="87313"/>
            <a:ext cx="2543175" cy="341312"/>
          </a:xfrm>
        </p:spPr>
        <p:txBody>
          <a:bodyPr/>
          <a:lstStyle/>
          <a:p>
            <a:r>
              <a:rPr lang="fr-FR" sz="2000" i="1" dirty="0" smtClean="0">
                <a:latin typeface="Arial" pitchFamily="34" charset="0"/>
              </a:rPr>
              <a:t>Agenda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97510" y="1609725"/>
            <a:ext cx="8079740" cy="3659367"/>
          </a:xfrm>
        </p:spPr>
        <p:txBody>
          <a:bodyPr/>
          <a:lstStyle/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Identifier le stock en surplus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un prix de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soldes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Promotion</a:t>
            </a: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Questions et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Réponses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Références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Utiles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Espace réservé du numéro de diapositive 17"/>
          <p:cNvSpPr>
            <a:spLocks noGrp="1"/>
          </p:cNvSpPr>
          <p:nvPr>
            <p:ph type="sldNum" sz="quarter" idx="11"/>
          </p:nvPr>
        </p:nvSpPr>
        <p:spPr bwMode="auto">
          <a:xfrm>
            <a:off x="4167188" y="6400800"/>
            <a:ext cx="614362" cy="280988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sz="1100" dirty="0" smtClean="0">
                <a:ea typeface="Tahoma" pitchFamily="34" charset="0"/>
                <a:cs typeface="Tahoma" pitchFamily="34" charset="0"/>
              </a:rPr>
              <a:t>Page </a:t>
            </a:r>
            <a:fld id="{7B67C227-0B33-47B1-802F-AE0D1B60E2B8}" type="slidenum">
              <a:rPr lang="en-US" sz="1100" smtClean="0">
                <a:ea typeface="Tahoma" pitchFamily="34" charset="0"/>
                <a:cs typeface="Tahoma" pitchFamily="34" charset="0"/>
              </a:rPr>
              <a:pPr>
                <a:defRPr/>
              </a:pPr>
              <a:t>7</a:t>
            </a:fld>
            <a:endParaRPr lang="en-US" sz="1100" dirty="0" smtClean="0"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66775" y="2647950"/>
            <a:ext cx="3895725" cy="523875"/>
          </a:xfrm>
          <a:prstGeom prst="rect">
            <a:avLst/>
          </a:prstGeom>
          <a:noFill/>
          <a:ln w="28575">
            <a:solidFill>
              <a:schemeClr val="accent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3164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Espace réservé du numéro de diapositive 17"/>
          <p:cNvSpPr>
            <a:spLocks noGrp="1"/>
          </p:cNvSpPr>
          <p:nvPr>
            <p:ph type="sldNum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n-US" dirty="0" smtClean="0">
                <a:ea typeface="ＭＳ Ｐゴシック" pitchFamily="28" charset="-128"/>
              </a:rPr>
              <a:t>Page </a:t>
            </a:r>
            <a:fld id="{A6462D89-CC7D-4B46-ADD9-96F43801CA8A}" type="slidenum">
              <a:rPr lang="en-US" smtClean="0">
                <a:ea typeface="ＭＳ Ｐゴシック" pitchFamily="28" charset="-128"/>
              </a:rPr>
              <a:pPr>
                <a:defRPr/>
              </a:pPr>
              <a:t>8</a:t>
            </a:fld>
            <a:endParaRPr lang="en-US" dirty="0" smtClean="0">
              <a:ea typeface="ＭＳ Ｐゴシック" pitchFamily="28" charset="-128"/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60914"/>
            <a:ext cx="6986587" cy="388938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8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 smtClean="0">
                <a:latin typeface="Arial" pitchFamily="34" charset="0"/>
              </a:rPr>
              <a:t>Créer</a:t>
            </a:r>
            <a:r>
              <a:rPr lang="en-US" sz="1800" i="1" dirty="0" smtClean="0">
                <a:latin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</a:rPr>
              <a:t>une</a:t>
            </a:r>
            <a:r>
              <a:rPr lang="en-US" sz="1800" i="1" dirty="0" smtClean="0">
                <a:latin typeface="Arial" pitchFamily="34" charset="0"/>
              </a:rPr>
              <a:t> Promotion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499" y="1019173"/>
            <a:ext cx="877252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Vous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pouvez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promotion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dans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l’onglet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‘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Gérer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les Promotions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’:</a:t>
            </a:r>
          </a:p>
          <a:p>
            <a:pPr marL="342900" indent="-342900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500" y="3511272"/>
            <a:ext cx="877252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Allez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dans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‘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Gérer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listes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produits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’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puis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‘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nouvelle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sélection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produits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’, pour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choisir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produits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pour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lesquels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s’appliquera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la promotion (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optionel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).</a:t>
            </a:r>
            <a:endParaRPr lang="en-GB" sz="1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Allez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dans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‘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Créer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promotion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’ et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complétez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les 5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étapes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en-GB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39" y="1414623"/>
            <a:ext cx="8675841" cy="18291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4248150" y="2906076"/>
            <a:ext cx="1162050" cy="337662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476875" y="2906076"/>
            <a:ext cx="1466850" cy="337662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1100" dirty="0">
              <a:solidFill>
                <a:prstClr val="black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49" y="5048250"/>
            <a:ext cx="705802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44730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33731CFA-0D47-4C59-A9EE-AEBB59355E4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title"/>
          </p:nvPr>
        </p:nvSpPr>
        <p:spPr>
          <a:xfrm>
            <a:off x="2157413" y="60914"/>
            <a:ext cx="6986587" cy="388938"/>
          </a:xfrm>
        </p:spPr>
        <p:txBody>
          <a:bodyPr/>
          <a:lstStyle/>
          <a:p>
            <a:r>
              <a:rPr lang="en-US" sz="2000" i="1" dirty="0" err="1">
                <a:latin typeface="Arial" pitchFamily="34" charset="0"/>
              </a:rPr>
              <a:t>Ecouler</a:t>
            </a:r>
            <a:r>
              <a:rPr lang="en-US" sz="2000" i="1" dirty="0">
                <a:latin typeface="Arial" pitchFamily="34" charset="0"/>
              </a:rPr>
              <a:t> </a:t>
            </a:r>
            <a:r>
              <a:rPr lang="en-US" sz="2000" i="1" dirty="0" err="1">
                <a:latin typeface="Arial" pitchFamily="34" charset="0"/>
              </a:rPr>
              <a:t>votre</a:t>
            </a:r>
            <a:r>
              <a:rPr lang="en-US" sz="2000" i="1" dirty="0">
                <a:latin typeface="Arial" pitchFamily="34" charset="0"/>
              </a:rPr>
              <a:t> Stock avec des Promotions</a:t>
            </a:r>
            <a:endParaRPr lang="en-US" sz="2000" i="1" dirty="0" smtClean="0">
              <a:latin typeface="Arial" pitchFamily="34" charset="0"/>
            </a:endParaRPr>
          </a:p>
        </p:txBody>
      </p:sp>
      <p:sp>
        <p:nvSpPr>
          <p:cNvPr id="6" name="Rectangle 16"/>
          <p:cNvSpPr txBox="1">
            <a:spLocks noChangeArrowheads="1"/>
          </p:cNvSpPr>
          <p:nvPr/>
        </p:nvSpPr>
        <p:spPr>
          <a:xfrm>
            <a:off x="2157413" y="449852"/>
            <a:ext cx="6986587" cy="388938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bg1"/>
                </a:solidFill>
                <a:latin typeface="Frutiger 45 Light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Frutiger 45 Light" pitchFamily="34" charset="0"/>
                <a:cs typeface="Arial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1800" i="1" dirty="0" err="1" smtClean="0">
                <a:latin typeface="Arial" pitchFamily="34" charset="0"/>
              </a:rPr>
              <a:t>Créer</a:t>
            </a:r>
            <a:r>
              <a:rPr lang="en-US" sz="1800" i="1" dirty="0" smtClean="0">
                <a:latin typeface="Arial" pitchFamily="34" charset="0"/>
              </a:rPr>
              <a:t> </a:t>
            </a:r>
            <a:r>
              <a:rPr lang="en-US" sz="1800" i="1" dirty="0" err="1" smtClean="0">
                <a:latin typeface="Arial" pitchFamily="34" charset="0"/>
              </a:rPr>
              <a:t>une</a:t>
            </a:r>
            <a:r>
              <a:rPr lang="en-US" sz="1800" i="1" dirty="0" smtClean="0">
                <a:latin typeface="Arial" pitchFamily="34" charset="0"/>
              </a:rPr>
              <a:t> Promotion – </a:t>
            </a:r>
            <a:r>
              <a:rPr lang="en-US" sz="1800" i="1" dirty="0" err="1" smtClean="0">
                <a:latin typeface="Arial" pitchFamily="34" charset="0"/>
              </a:rPr>
              <a:t>Etape</a:t>
            </a:r>
            <a:r>
              <a:rPr lang="en-US" sz="1800" i="1" dirty="0" smtClean="0">
                <a:latin typeface="Arial" pitchFamily="34" charset="0"/>
              </a:rPr>
              <a:t>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5250" y="923925"/>
            <a:ext cx="8820150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800" b="1" dirty="0">
                <a:latin typeface="Arial" pitchFamily="34" charset="0"/>
                <a:cs typeface="Arial" pitchFamily="34" charset="0"/>
              </a:rPr>
              <a:t>Type 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de Promotion 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plusieurs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types de promotion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sont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disponibles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Veuillez</a:t>
            </a:r>
            <a:r>
              <a:rPr lang="en-GB" sz="1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b="1" dirty="0" err="1" smtClean="0">
                <a:latin typeface="Arial" pitchFamily="34" charset="0"/>
                <a:cs typeface="Arial" pitchFamily="34" charset="0"/>
              </a:rPr>
              <a:t>noter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: les promotions ne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sont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pas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possibles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pour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certains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sz="1800" dirty="0" err="1" smtClean="0">
                <a:latin typeface="Arial" pitchFamily="34" charset="0"/>
                <a:cs typeface="Arial" pitchFamily="34" charset="0"/>
              </a:rPr>
              <a:t>produits</a:t>
            </a:r>
            <a:r>
              <a:rPr lang="en-GB" sz="1800" dirty="0" smtClean="0">
                <a:latin typeface="Arial" pitchFamily="34" charset="0"/>
                <a:cs typeface="Arial" pitchFamily="34" charset="0"/>
              </a:rPr>
              <a:t> (BMVD).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6" y="1971050"/>
            <a:ext cx="8731724" cy="367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35898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10_AmazonLayout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anchor="ctr"/>
      <a:lstStyle>
        <a:defPPr algn="ctr">
          <a:lnSpc>
            <a:spcPct val="150000"/>
          </a:lnSpc>
          <a:defRPr sz="1100" dirty="0">
            <a:solidFill>
              <a:prstClr val="black"/>
            </a:solidFill>
            <a:latin typeface="Arial" pitchFamily="34" charset="0"/>
            <a:ea typeface="Tahoma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Amazon.com Services">
  <a:themeElements>
    <a:clrScheme name="1_Amazon.com Services 1">
      <a:dk1>
        <a:srgbClr val="000066"/>
      </a:dk1>
      <a:lt1>
        <a:srgbClr val="FFFFFF"/>
      </a:lt1>
      <a:dk2>
        <a:srgbClr val="2149A3"/>
      </a:dk2>
      <a:lt2>
        <a:srgbClr val="FFB601"/>
      </a:lt2>
      <a:accent1>
        <a:srgbClr val="FF9933"/>
      </a:accent1>
      <a:accent2>
        <a:srgbClr val="00CC00"/>
      </a:accent2>
      <a:accent3>
        <a:srgbClr val="ABB1CE"/>
      </a:accent3>
      <a:accent4>
        <a:srgbClr val="DADADA"/>
      </a:accent4>
      <a:accent5>
        <a:srgbClr val="FFCAAD"/>
      </a:accent5>
      <a:accent6>
        <a:srgbClr val="00B900"/>
      </a:accent6>
      <a:hlink>
        <a:srgbClr val="003399"/>
      </a:hlink>
      <a:folHlink>
        <a:srgbClr val="F67E3C"/>
      </a:folHlink>
    </a:clrScheme>
    <a:fontScheme name="1_Amazon.com Servic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33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Amazon.com Services 1">
        <a:dk1>
          <a:srgbClr val="000066"/>
        </a:dk1>
        <a:lt1>
          <a:srgbClr val="FFFFFF"/>
        </a:lt1>
        <a:dk2>
          <a:srgbClr val="2149A3"/>
        </a:dk2>
        <a:lt2>
          <a:srgbClr val="FFB601"/>
        </a:lt2>
        <a:accent1>
          <a:srgbClr val="FF9933"/>
        </a:accent1>
        <a:accent2>
          <a:srgbClr val="00CC00"/>
        </a:accent2>
        <a:accent3>
          <a:srgbClr val="ABB1CE"/>
        </a:accent3>
        <a:accent4>
          <a:srgbClr val="DADADA"/>
        </a:accent4>
        <a:accent5>
          <a:srgbClr val="FFCAAD"/>
        </a:accent5>
        <a:accent6>
          <a:srgbClr val="00B900"/>
        </a:accent6>
        <a:hlink>
          <a:srgbClr val="003399"/>
        </a:hlink>
        <a:folHlink>
          <a:srgbClr val="F67E3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F61C26E358D45A8FEDA48A754C68D" ma:contentTypeVersion="0" ma:contentTypeDescription="Create a new document." ma:contentTypeScope="" ma:versionID="4a2429f74b96829a363b27e1ce750761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413E179-DF6E-4E5F-8FDC-B38D493F8F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4A0A96-5653-4E51-9904-39462D7F7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62F4B54F-DE57-4355-9344-565B1AD8ACBF}">
  <ds:schemaRefs>
    <ds:schemaRef ds:uri="http://schemas.microsoft.com/office/2006/metadata/properties"/>
    <ds:schemaRef ds:uri="http://purl.org/dc/terms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15558</TotalTime>
  <Words>939</Words>
  <Application>Microsoft Office PowerPoint</Application>
  <PresentationFormat>On-screen Show (4:3)</PresentationFormat>
  <Paragraphs>124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1_Amazon.com Services</vt:lpstr>
      <vt:lpstr>2010_AmazonLayoutDE</vt:lpstr>
      <vt:lpstr>2_Amazon.com Services</vt:lpstr>
      <vt:lpstr>PowerPoint Presentation</vt:lpstr>
      <vt:lpstr>Agenda</vt:lpstr>
      <vt:lpstr>Ecouler votre Stock avec des Promotions</vt:lpstr>
      <vt:lpstr>Ecouler votre Stock avec des Promotions</vt:lpstr>
      <vt:lpstr>Agenda</vt:lpstr>
      <vt:lpstr>Ecouler votre Stock avec des Promotions</vt:lpstr>
      <vt:lpstr>Agenda</vt:lpstr>
      <vt:lpstr>Ecouler votre Stock avec des Promotions</vt:lpstr>
      <vt:lpstr>Ecouler votre Stock avec des Promotions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Questions et Réponses</vt:lpstr>
      <vt:lpstr>Références Utiles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MGB 2004 Segment/Role Breakout Session</dc:subject>
  <dc:creator>lidast</dc:creator>
  <dc:description>Template design: aliciad_x000d_
Formatter: design@slidework.com_x000d_
Event Date:_x000d_
Event Location:_x000d_
Speech Length:_x000d_
Audience:_x000d_
Key Topics:</dc:description>
  <cp:lastModifiedBy>User</cp:lastModifiedBy>
  <cp:revision>998</cp:revision>
  <cp:lastPrinted>2011-11-29T15:07:32Z</cp:lastPrinted>
  <dcterms:created xsi:type="dcterms:W3CDTF">2009-01-22T00:50:41Z</dcterms:created>
  <dcterms:modified xsi:type="dcterms:W3CDTF">2012-01-26T10:52:35Z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dience">
    <vt:lpwstr>Internal</vt:lpwstr>
  </property>
  <property fmtid="{D5CDD505-2E9C-101B-9397-08002B2CF9AE}" pid="3" name="Status">
    <vt:lpwstr>Draft</vt:lpwstr>
  </property>
</Properties>
</file>