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7"/>
  </p:notesMasterIdLst>
  <p:handoutMasterIdLst>
    <p:handoutMasterId r:id="rId28"/>
  </p:handoutMasterIdLst>
  <p:sldIdLst>
    <p:sldId id="420" r:id="rId7"/>
    <p:sldId id="439" r:id="rId8"/>
    <p:sldId id="536" r:id="rId9"/>
    <p:sldId id="567" r:id="rId10"/>
    <p:sldId id="553" r:id="rId11"/>
    <p:sldId id="568" r:id="rId12"/>
    <p:sldId id="555" r:id="rId13"/>
    <p:sldId id="569" r:id="rId14"/>
    <p:sldId id="552" r:id="rId15"/>
    <p:sldId id="560" r:id="rId16"/>
    <p:sldId id="561" r:id="rId17"/>
    <p:sldId id="570" r:id="rId18"/>
    <p:sldId id="556" r:id="rId19"/>
    <p:sldId id="563" r:id="rId20"/>
    <p:sldId id="564" r:id="rId21"/>
    <p:sldId id="571" r:id="rId22"/>
    <p:sldId id="565" r:id="rId23"/>
    <p:sldId id="539" r:id="rId24"/>
    <p:sldId id="534" r:id="rId25"/>
    <p:sldId id="479" r:id="rId2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44" y="390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2/6/2012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</a:t>
            </a:r>
            <a:r>
              <a:rPr lang="en-GB" sz="1000" dirty="0" smtClean="0">
                <a:solidFill>
                  <a:srgbClr val="000000"/>
                </a:solidFill>
              </a:rPr>
              <a:t>1996-2012, </a:t>
            </a:r>
            <a:r>
              <a:rPr lang="en-GB" sz="1000" dirty="0">
                <a:solidFill>
                  <a:srgbClr val="000000"/>
                </a:solidFill>
              </a:rPr>
              <a:t>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2/6/2012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2/6/2012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2/6/2012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2/6/2012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2/6/2012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705600" cy="457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511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2/6/2012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2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  <p:sldLayoutId id="2147485237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services.amazon.fr/services/expedie-par-amazon/tarifs/" TargetMode="Externa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sof/export/agreement.html/" TargetMode="External"/><Relationship Id="rId2" Type="http://schemas.openxmlformats.org/officeDocument/2006/relationships/hyperlink" Target="https://sellercentral-europe.amazon.com/gp/basic-fulfillment/v2/start-order.html/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services.amazon.fr/resources/vnements-webinaires/" TargetMode="External"/><Relationship Id="rId3" Type="http://schemas.openxmlformats.org/officeDocument/2006/relationships/hyperlink" Target="http://services.amazon.fr/services/expedie-par-amazon/tarifs/" TargetMode="External"/><Relationship Id="rId7" Type="http://schemas.openxmlformats.org/officeDocument/2006/relationships/hyperlink" Target="https://sellercentral-europe.amazon.com/gp/help/help.html/ref=ag_37911_cont_help?ie=UTF8&amp;itemID=37911" TargetMode="External"/><Relationship Id="rId2" Type="http://schemas.openxmlformats.org/officeDocument/2006/relationships/hyperlink" Target="https://sellercentral-europe.amazon.com/gp/help/help.html/ref=ag_200453100_cont_200141630?ie=UTF8&amp;itemID=200453100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sellercentral-europe.amazon.com/gp/help/help-page.html/ref=ag_200506180_cont_scsearch?ie=UTF8&amp;itemID=200506180" TargetMode="External"/><Relationship Id="rId5" Type="http://schemas.openxmlformats.org/officeDocument/2006/relationships/hyperlink" Target="http://www.amazon.co.uk/gp/help/customer/display.html?nodeId=200687110" TargetMode="External"/><Relationship Id="rId10" Type="http://schemas.openxmlformats.org/officeDocument/2006/relationships/hyperlink" Target="https://sellercentral-europe.amazon.com/gp/contact-us/contact-amazon-form.html" TargetMode="External"/><Relationship Id="rId4" Type="http://schemas.openxmlformats.org/officeDocument/2006/relationships/hyperlink" Target="https://sellercentral-europe.amazon.com/gp/help/help.html/ref=ag_200280650_cont_200141530?ie=UTF8&amp;itemID=200280650" TargetMode="External"/><Relationship Id="rId9" Type="http://schemas.openxmlformats.org/officeDocument/2006/relationships/hyperlink" Target="https://sellercentral-europe.amazon.com/gp/help/home.html/ref=ag_help_cont_hel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fr/resources/vnements-webinaires/" TargetMode="Externa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sellercentral-europe.amazon.com/gp/ssof/reports.html/" TargetMode="Externa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sof/reports/search.html/ref=ag_fbafulrpts_cont_fbareports?ie=UTF8&amp;recordType=FlatFileAllOrdersReport" TargetMode="External"/><Relationship Id="rId2" Type="http://schemas.openxmlformats.org/officeDocument/2006/relationships/hyperlink" Target="https://sellercentral-europe.amazon.com/gp/ssof/reports/search.html/ref=ag_fbafulrpts_cont_fbareports?ie=UTF8&amp;recordType=AFNShipmentReport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fr/gp/help/customer/display.html/ref=hp_rel_topic?ie=UTF8&amp;nodeId=200412380" TargetMode="External"/><Relationship Id="rId2" Type="http://schemas.openxmlformats.org/officeDocument/2006/relationships/hyperlink" Target="https://sellercentral-europe.amazon.com/gp/ssof/reports/search.html/ref=ag_fbafulrpts_cont_fbareports?ie=UTF8&amp;recordType=CUSTOMER_RETURNS" TargetMode="Externa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2062849"/>
            <a:ext cx="9144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Comment </a:t>
            </a:r>
            <a:r>
              <a:rPr lang="en-US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bien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commencer </a:t>
            </a:r>
            <a:r>
              <a:rPr lang="en-US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l’année</a:t>
            </a:r>
            <a:endParaRPr lang="en-US" sz="2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3ème </a:t>
            </a:r>
            <a:r>
              <a:rPr lang="en-GB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Partie</a:t>
            </a: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GB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Expédié</a:t>
            </a: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par Amazon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049772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100" smtClean="0">
                <a:solidFill>
                  <a:srgbClr val="000000"/>
                </a:solidFill>
              </a:rPr>
              <a:t>Page </a:t>
            </a:r>
            <a:fld id="{2EB01658-11A4-4633-9960-3A2AD946B378}" type="slidenum">
              <a:rPr lang="en-US" sz="11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sz="110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175" y="858838"/>
            <a:ext cx="71532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Identifier le stock le plus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âgé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231900"/>
            <a:ext cx="8558213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0" name="Rounded Rectangular Callout 4"/>
          <p:cNvSpPr>
            <a:spLocks noChangeArrowheads="1"/>
          </p:cNvSpPr>
          <p:nvPr/>
        </p:nvSpPr>
        <p:spPr bwMode="auto">
          <a:xfrm>
            <a:off x="5910263" y="2079625"/>
            <a:ext cx="3000375" cy="542925"/>
          </a:xfrm>
          <a:prstGeom prst="wedgeRoundRectCallout">
            <a:avLst>
              <a:gd name="adj1" fmla="val 10069"/>
              <a:gd name="adj2" fmla="val -135745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Filtrez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ces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colonnes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pour </a:t>
            </a:r>
            <a:endParaRPr lang="en-GB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Voir</a:t>
            </a:r>
            <a:r>
              <a: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le stock “mort’’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5" y="2876550"/>
            <a:ext cx="8653463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n’est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pas </a:t>
            </a:r>
            <a:r>
              <a:rPr lang="fr-FR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recommandé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fr-FR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ré-approvisionner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du stock mort. </a:t>
            </a:r>
            <a:endParaRPr lang="en-GB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Vérifiez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s’il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se vend,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oui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quelle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couverture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stock: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3597275"/>
            <a:ext cx="8910637" cy="89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3" name="Rounded Rectangular Callout 5"/>
          <p:cNvSpPr>
            <a:spLocks noChangeArrowheads="1"/>
          </p:cNvSpPr>
          <p:nvPr/>
        </p:nvSpPr>
        <p:spPr bwMode="auto">
          <a:xfrm>
            <a:off x="4362450" y="4791075"/>
            <a:ext cx="4105275" cy="1019175"/>
          </a:xfrm>
          <a:prstGeom prst="wedgeRoundRectCallout">
            <a:avLst>
              <a:gd name="adj1" fmla="val 56116"/>
              <a:gd name="adj2" fmla="val -121611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rythme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vente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avez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assez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stock pour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durer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 </a:t>
            </a:r>
            <a:r>
              <a:rPr lang="en-GB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ans</a:t>
            </a:r>
            <a:r>
              <a:rPr lang="en-GB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est-ce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vraiment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votre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intention? 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Expédié</a:t>
            </a:r>
            <a:r>
              <a:rPr lang="en-US" sz="2000" i="1" dirty="0">
                <a:latin typeface="Arial" pitchFamily="34" charset="0"/>
              </a:rPr>
              <a:t> par Amazon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12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Rapport ‘</a:t>
            </a:r>
            <a:r>
              <a:rPr lang="en-US" sz="1800" i="1" dirty="0" err="1" smtClean="0">
                <a:latin typeface="Arial" pitchFamily="34" charset="0"/>
              </a:rPr>
              <a:t>Etat</a:t>
            </a:r>
            <a:r>
              <a:rPr lang="en-US" sz="1800" i="1" dirty="0" smtClean="0">
                <a:latin typeface="Arial" pitchFamily="34" charset="0"/>
              </a:rPr>
              <a:t> du Stock’ – </a:t>
            </a:r>
            <a:r>
              <a:rPr lang="en-US" sz="1800" i="1" dirty="0" err="1" smtClean="0">
                <a:latin typeface="Arial" pitchFamily="34" charset="0"/>
              </a:rPr>
              <a:t>Exemple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d’utilisation</a:t>
            </a:r>
            <a:endParaRPr lang="en-US" sz="18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7306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66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100" smtClean="0">
                <a:solidFill>
                  <a:srgbClr val="000000"/>
                </a:solidFill>
              </a:rPr>
              <a:t>Page </a:t>
            </a:r>
            <a:fld id="{75035762-88DE-49EA-A09F-8252FB5F20BF}" type="slidenum">
              <a:rPr lang="en-US" sz="1100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sz="110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2425" y="847725"/>
            <a:ext cx="7591425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Vérifiez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faire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quelque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chose pour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vendre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stock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4032250"/>
            <a:ext cx="8870950" cy="73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2425" y="3286125"/>
            <a:ext cx="75914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GB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Identifiez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aussi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 stock ‘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sain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’,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c’est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-à-dire,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récemment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en stock, en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quantité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adéquate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et qui se vend à un bon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rythme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ounded Rectangular Callout 5"/>
          <p:cNvSpPr>
            <a:spLocks noChangeArrowheads="1"/>
          </p:cNvSpPr>
          <p:nvPr/>
        </p:nvSpPr>
        <p:spPr bwMode="auto">
          <a:xfrm>
            <a:off x="2705100" y="5048250"/>
            <a:ext cx="3619500" cy="714375"/>
          </a:xfrm>
          <a:prstGeom prst="wedgeRoundRectCallout">
            <a:avLst>
              <a:gd name="adj1" fmla="val 11926"/>
              <a:gd name="adj2" fmla="val -142833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Réapprovisionnez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le stock se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vendant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Plus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rapidement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prévu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Expédié par Amazon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14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Rapport ‘</a:t>
            </a:r>
            <a:r>
              <a:rPr lang="en-US" sz="1800" i="1" dirty="0" err="1" smtClean="0">
                <a:latin typeface="Arial" pitchFamily="34" charset="0"/>
              </a:rPr>
              <a:t>Etat</a:t>
            </a:r>
            <a:r>
              <a:rPr lang="en-US" sz="1800" i="1" dirty="0" smtClean="0">
                <a:latin typeface="Arial" pitchFamily="34" charset="0"/>
              </a:rPr>
              <a:t> du Stock’ – </a:t>
            </a:r>
            <a:r>
              <a:rPr lang="en-US" sz="1800" i="1" dirty="0" err="1" smtClean="0">
                <a:latin typeface="Arial" pitchFamily="34" charset="0"/>
              </a:rPr>
              <a:t>Exemple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d’utilisation</a:t>
            </a:r>
            <a:endParaRPr lang="en-US" sz="1800" i="1" dirty="0" smtClean="0">
              <a:latin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1" y="1322388"/>
            <a:ext cx="799147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4" name="Rounded Rectangular Callout 4"/>
          <p:cNvSpPr>
            <a:spLocks noChangeArrowheads="1"/>
          </p:cNvSpPr>
          <p:nvPr/>
        </p:nvSpPr>
        <p:spPr bwMode="auto">
          <a:xfrm>
            <a:off x="2552700" y="2333625"/>
            <a:ext cx="5524500" cy="828675"/>
          </a:xfrm>
          <a:prstGeom prst="wedgeRoundRectCallout">
            <a:avLst>
              <a:gd name="adj1" fmla="val 12278"/>
              <a:gd name="adj2" fmla="val -120606"/>
              <a:gd name="adj3" fmla="val 16667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avez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déjà le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meilleur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prix, et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avez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tout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essayé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GB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Sans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succès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(ex: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améliorer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la fiche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produit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 </a:t>
            </a:r>
          </a:p>
          <a:p>
            <a:pPr algn="ctr"/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Alors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pensez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à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enlever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stock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5859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76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Aperçu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des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par Amazon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retours clients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du stock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urée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Nouveautés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3" y="3619500"/>
            <a:ext cx="5257802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560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Expédié</a:t>
            </a:r>
            <a:r>
              <a:rPr lang="en-US" sz="2000" i="1" dirty="0" smtClean="0">
                <a:latin typeface="Arial" pitchFamily="34" charset="0"/>
              </a:rPr>
              <a:t> par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13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Stockage</a:t>
            </a:r>
            <a:r>
              <a:rPr lang="en-US" sz="1800" i="1" dirty="0" smtClean="0">
                <a:latin typeface="Arial" pitchFamily="34" charset="0"/>
              </a:rPr>
              <a:t> de Longue </a:t>
            </a:r>
            <a:r>
              <a:rPr lang="en-US" sz="1800" i="1" dirty="0" err="1" smtClean="0">
                <a:latin typeface="Arial" pitchFamily="34" charset="0"/>
              </a:rPr>
              <a:t>Durée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13" y="952500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Le 15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février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prochains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  <a:hlinkClick r:id="rId2"/>
              </a:rPr>
              <a:t>frais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  <a:hlinkClick r:id="rId2"/>
              </a:rPr>
              <a:t>stockage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 de longue </a:t>
            </a:r>
            <a:r>
              <a:rPr lang="en-GB" sz="1800" dirty="0" err="1" smtClean="0">
                <a:latin typeface="Arial" pitchFamily="34" charset="0"/>
                <a:cs typeface="Arial" pitchFamily="34" charset="0"/>
                <a:hlinkClick r:id="rId2"/>
              </a:rPr>
              <a:t>durée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seront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appliqués aux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en stock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depuis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un an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plus. 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85" y="2066951"/>
            <a:ext cx="8675019" cy="3352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ular Callout 1"/>
          <p:cNvSpPr/>
          <p:nvPr/>
        </p:nvSpPr>
        <p:spPr>
          <a:xfrm>
            <a:off x="1152525" y="3276600"/>
            <a:ext cx="2581275" cy="723900"/>
          </a:xfrm>
          <a:prstGeom prst="wedgeRoundRectCallout">
            <a:avLst>
              <a:gd name="adj1" fmla="val 65973"/>
              <a:gd name="adj2" fmla="val 68247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pouvez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voir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quelles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unités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seront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affectées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par la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prochaine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revue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dans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 rapport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état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du stock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3990976" y="1790700"/>
            <a:ext cx="2628900" cy="933450"/>
          </a:xfrm>
          <a:prstGeom prst="wedgeRoundRectCallout">
            <a:avLst>
              <a:gd name="adj1" fmla="val 55029"/>
              <a:gd name="adj2" fmla="val 44566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pouvez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voir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derniers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frais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longue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durée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qui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ont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été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facturés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et pour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quelles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unités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705600" y="4067175"/>
            <a:ext cx="2333625" cy="990600"/>
          </a:xfrm>
          <a:prstGeom prst="wedgeRoundRectCallout">
            <a:avLst>
              <a:gd name="adj1" fmla="val -96752"/>
              <a:gd name="adj2" fmla="val -19147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Si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souhaitez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pouvez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créer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commande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prélèvement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pour les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prochaines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unités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affectées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919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Expédié</a:t>
            </a:r>
            <a:r>
              <a:rPr lang="en-US" sz="2000" i="1" dirty="0">
                <a:latin typeface="Arial" pitchFamily="34" charset="0"/>
              </a:rPr>
              <a:t> par </a:t>
            </a:r>
            <a:r>
              <a:rPr lang="en-US" sz="2000" i="1" dirty="0" smtClean="0">
                <a:latin typeface="Arial" pitchFamily="34" charset="0"/>
              </a:rPr>
              <a:t>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14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Stockage</a:t>
            </a:r>
            <a:r>
              <a:rPr lang="en-US" sz="1800" i="1" dirty="0">
                <a:latin typeface="Arial" pitchFamily="34" charset="0"/>
              </a:rPr>
              <a:t> de Longue </a:t>
            </a:r>
            <a:r>
              <a:rPr lang="en-US" sz="1800" i="1" dirty="0" err="1">
                <a:latin typeface="Arial" pitchFamily="34" charset="0"/>
              </a:rPr>
              <a:t>Durée</a:t>
            </a:r>
            <a:endParaRPr lang="en-US" sz="1800" i="1" dirty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12" y="994291"/>
            <a:ext cx="8743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Le rapport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Etat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du Stock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indique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affectées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par la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prochaine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revue: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7" y="1457727"/>
            <a:ext cx="9001125" cy="742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ular Callout 6"/>
          <p:cNvSpPr/>
          <p:nvPr/>
        </p:nvSpPr>
        <p:spPr>
          <a:xfrm>
            <a:off x="228813" y="2400300"/>
            <a:ext cx="2428662" cy="1485900"/>
          </a:xfrm>
          <a:prstGeom prst="wedgeRoundRectCallout">
            <a:avLst>
              <a:gd name="adj1" fmla="val -12816"/>
              <a:gd name="adj2" fmla="val -86638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nombre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d’unités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vendables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en stock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depuis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365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jours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plus à la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prochaine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revue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d’inventaire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et qui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seront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facturées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(le 15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août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15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février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915025" y="2400300"/>
            <a:ext cx="2476288" cy="1485900"/>
          </a:xfrm>
          <a:prstGeom prst="wedgeRoundRectCallout">
            <a:avLst>
              <a:gd name="adj1" fmla="val -12816"/>
              <a:gd name="adj2" fmla="val -86638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Estimation des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frais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durée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qui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seront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facturés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pour les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affectées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(en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supposant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qu’aucune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ne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soit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vendue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avant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813" y="4261366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Si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décidez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d’enlever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affectées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utiliser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 rapport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Prélèvements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Recommandés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pour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commande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prélèvement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638675" y="5381625"/>
            <a:ext cx="733425" cy="285750"/>
          </a:xfrm>
          <a:prstGeom prst="rightArrow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072062"/>
            <a:ext cx="3686175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907697"/>
            <a:ext cx="3248024" cy="146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1096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Expédié</a:t>
            </a:r>
            <a:r>
              <a:rPr lang="en-US" sz="2000" i="1" dirty="0">
                <a:latin typeface="Arial" pitchFamily="34" charset="0"/>
              </a:rPr>
              <a:t> par Amazon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Stockage</a:t>
            </a:r>
            <a:r>
              <a:rPr lang="en-US" sz="1800" i="1" dirty="0">
                <a:latin typeface="Arial" pitchFamily="34" charset="0"/>
              </a:rPr>
              <a:t> de Longue </a:t>
            </a:r>
            <a:r>
              <a:rPr lang="en-US" sz="1800" i="1" dirty="0" err="1" smtClean="0">
                <a:latin typeface="Arial" pitchFamily="34" charset="0"/>
              </a:rPr>
              <a:t>Durée</a:t>
            </a:r>
            <a:r>
              <a:rPr lang="en-US" sz="1800" i="1" dirty="0" smtClean="0">
                <a:latin typeface="Arial" pitchFamily="34" charset="0"/>
              </a:rPr>
              <a:t> </a:t>
            </a:r>
            <a:endParaRPr lang="en-US" sz="1800" i="1" dirty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13" y="994291"/>
            <a:ext cx="850561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Veuillez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noter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au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sujet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frais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durée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partir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du 15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février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2012, la structure des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frais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passe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d’une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facturation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annuelle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de 2.000EUR par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mètre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cube (2EUR par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décimètre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cube) à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facturation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semestrielle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de 1.000EUR par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mètre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cube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(1EUR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par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décimètre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cube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/>
              <a:t>Les </a:t>
            </a:r>
            <a:r>
              <a:rPr lang="en-US" sz="1800" dirty="0" err="1" smtClean="0"/>
              <a:t>unités</a:t>
            </a:r>
            <a:r>
              <a:rPr lang="en-US" sz="1800" dirty="0" smtClean="0"/>
              <a:t> </a:t>
            </a:r>
            <a:r>
              <a:rPr lang="en-US" sz="1800" dirty="0" err="1" smtClean="0"/>
              <a:t>ayant</a:t>
            </a:r>
            <a:r>
              <a:rPr lang="en-US" sz="1800" dirty="0" smtClean="0"/>
              <a:t> </a:t>
            </a:r>
            <a:r>
              <a:rPr lang="en-US" sz="1800" dirty="0" err="1" smtClean="0"/>
              <a:t>été</a:t>
            </a:r>
            <a:r>
              <a:rPr lang="en-US" sz="1800" dirty="0" smtClean="0"/>
              <a:t> </a:t>
            </a:r>
            <a:r>
              <a:rPr lang="en-US" sz="1800" dirty="0" err="1" smtClean="0"/>
              <a:t>facturées</a:t>
            </a:r>
            <a:r>
              <a:rPr lang="en-US" sz="1800" dirty="0" smtClean="0"/>
              <a:t> les </a:t>
            </a:r>
            <a:r>
              <a:rPr lang="en-US" sz="1800" dirty="0" err="1" smtClean="0"/>
              <a:t>frais</a:t>
            </a:r>
            <a:r>
              <a:rPr lang="en-US" sz="1800" dirty="0" smtClean="0"/>
              <a:t> de longue </a:t>
            </a:r>
            <a:r>
              <a:rPr lang="en-US" sz="1800" dirty="0" err="1" smtClean="0"/>
              <a:t>durée</a:t>
            </a:r>
            <a:r>
              <a:rPr lang="en-US" sz="1800" dirty="0" smtClean="0"/>
              <a:t> le 15 </a:t>
            </a:r>
            <a:r>
              <a:rPr lang="en-US" sz="1800" dirty="0" err="1" smtClean="0"/>
              <a:t>août</a:t>
            </a:r>
            <a:r>
              <a:rPr lang="en-US" sz="1800" dirty="0" smtClean="0"/>
              <a:t> 2011 ne </a:t>
            </a:r>
            <a:r>
              <a:rPr lang="en-US" sz="1800" dirty="0" err="1" smtClean="0"/>
              <a:t>seront</a:t>
            </a:r>
            <a:r>
              <a:rPr lang="en-US" sz="1800" dirty="0" smtClean="0"/>
              <a:t> pas </a:t>
            </a:r>
            <a:r>
              <a:rPr lang="en-US" sz="1800" dirty="0" err="1" smtClean="0"/>
              <a:t>facturées</a:t>
            </a:r>
            <a:r>
              <a:rPr lang="en-US" sz="1800" dirty="0" smtClean="0"/>
              <a:t> </a:t>
            </a:r>
            <a:r>
              <a:rPr lang="en-US" sz="1800" dirty="0" err="1" smtClean="0"/>
              <a:t>ces</a:t>
            </a:r>
            <a:r>
              <a:rPr lang="en-US" sz="1800" dirty="0" smtClean="0"/>
              <a:t> </a:t>
            </a:r>
            <a:r>
              <a:rPr lang="en-US" sz="1800" dirty="0" err="1" smtClean="0"/>
              <a:t>frais</a:t>
            </a:r>
            <a:r>
              <a:rPr lang="en-US" sz="1800" dirty="0" smtClean="0"/>
              <a:t> le 15 </a:t>
            </a:r>
            <a:r>
              <a:rPr lang="en-US" sz="1800" dirty="0" err="1" smtClean="0"/>
              <a:t>février</a:t>
            </a:r>
            <a:r>
              <a:rPr lang="en-US" sz="1800" dirty="0" smtClean="0"/>
              <a:t> 2012</a:t>
            </a:r>
            <a:r>
              <a:rPr lang="en-US" sz="1800" dirty="0"/>
              <a:t>. </a:t>
            </a: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4324" y="3257580"/>
            <a:ext cx="8524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Février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2012                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Août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2012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Février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2013                  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Août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2013</a:t>
            </a:r>
          </a:p>
          <a:p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28625" y="3667125"/>
            <a:ext cx="81915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-Right Arrow 10"/>
          <p:cNvSpPr/>
          <p:nvPr/>
        </p:nvSpPr>
        <p:spPr>
          <a:xfrm>
            <a:off x="428625" y="3990976"/>
            <a:ext cx="5114925" cy="112394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8" name="Left-Right Arrow 17"/>
          <p:cNvSpPr/>
          <p:nvPr/>
        </p:nvSpPr>
        <p:spPr>
          <a:xfrm>
            <a:off x="3138487" y="3824271"/>
            <a:ext cx="5114925" cy="71422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2481261" y="4219575"/>
            <a:ext cx="3605214" cy="647700"/>
          </a:xfrm>
          <a:prstGeom prst="wedgeRoundRectCallout">
            <a:avLst>
              <a:gd name="adj1" fmla="val -35650"/>
              <a:gd name="adj2" fmla="val -66422"/>
              <a:gd name="adj3" fmla="val 16667"/>
            </a:avLst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Frais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annuels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2EUR/dm</a:t>
            </a:r>
            <a:r>
              <a:rPr lang="en-GB" sz="1100" baseline="300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payés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en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février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2012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jusqu’à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février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2013.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0" name="Left-Right Arrow 19"/>
          <p:cNvSpPr/>
          <p:nvPr/>
        </p:nvSpPr>
        <p:spPr>
          <a:xfrm>
            <a:off x="452439" y="5353050"/>
            <a:ext cx="2533648" cy="121919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2986087" y="5353050"/>
            <a:ext cx="2557463" cy="121919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2" name="Left-Right Arrow 21"/>
          <p:cNvSpPr/>
          <p:nvPr/>
        </p:nvSpPr>
        <p:spPr>
          <a:xfrm>
            <a:off x="2986087" y="5172076"/>
            <a:ext cx="2533648" cy="112393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Left-Right Arrow 22"/>
          <p:cNvSpPr/>
          <p:nvPr/>
        </p:nvSpPr>
        <p:spPr>
          <a:xfrm>
            <a:off x="5543550" y="5172076"/>
            <a:ext cx="2533648" cy="112394"/>
          </a:xfrm>
          <a:prstGeom prst="left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1681162" y="5581650"/>
            <a:ext cx="3262313" cy="647700"/>
          </a:xfrm>
          <a:prstGeom prst="wedgeRoundRectCallout">
            <a:avLst>
              <a:gd name="adj1" fmla="val -35650"/>
              <a:gd name="adj2" fmla="val -66422"/>
              <a:gd name="adj3" fmla="val 16667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Frais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semestriels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1EUR/dm</a:t>
            </a:r>
            <a:r>
              <a:rPr lang="en-GB" sz="1100" baseline="300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payés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en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février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2012,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jusqu’à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août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2012.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512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8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Aperçu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des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par Amazon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retours clients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du stock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urée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Nouveautés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16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3" y="4143375"/>
            <a:ext cx="2438402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2700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Expédié</a:t>
            </a:r>
            <a:r>
              <a:rPr lang="en-US" sz="2000" i="1" dirty="0" smtClean="0">
                <a:latin typeface="Arial" pitchFamily="34" charset="0"/>
              </a:rPr>
              <a:t> par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17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 sz="1800" i="1" dirty="0" smtClean="0">
                <a:latin typeface="Arial" pitchFamily="34" charset="0"/>
              </a:rPr>
              <a:t>Nouveautés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085" y="982623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L’Export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pour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  <a:hlinkClick r:id="rId2"/>
              </a:rPr>
              <a:t>commandes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 Multi-Sites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disponible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vers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toute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l’UE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8338" y="3421023"/>
            <a:ext cx="8505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produits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Média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peuvent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être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dirty="0" smtClean="0">
                <a:latin typeface="Arial" pitchFamily="34" charset="0"/>
                <a:cs typeface="Arial" pitchFamily="34" charset="0"/>
                <a:hlinkClick r:id="rId3"/>
              </a:rPr>
              <a:t>exportés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3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partout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dans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le monde: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292" y="1385997"/>
            <a:ext cx="3843197" cy="2035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413" y="3936102"/>
            <a:ext cx="4962525" cy="2326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7551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Questions et </a:t>
            </a:r>
            <a:r>
              <a:rPr lang="en-US" sz="2000" i="1" dirty="0" err="1" smtClean="0">
                <a:latin typeface="Arial" pitchFamily="34" charset="0"/>
              </a:rPr>
              <a:t>Réponses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18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Références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Utiles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77825" y="1405632"/>
            <a:ext cx="8274050" cy="331876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Rapports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Expédié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2"/>
              </a:rPr>
              <a:t> par Amazon </a:t>
            </a:r>
            <a:endParaRPr lang="en-US" sz="200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Frais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 </a:t>
            </a:r>
            <a:r>
              <a:rPr lang="en-US" sz="2000" dirty="0" err="1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Expédié</a:t>
            </a:r>
            <a:r>
              <a:rPr lang="en-US" sz="2000" dirty="0" smtClean="0">
                <a:latin typeface="Arial" pitchFamily="34" charset="0"/>
                <a:ea typeface="ＭＳ Ｐゴシック" pitchFamily="34" charset="-128"/>
                <a:cs typeface="Arial" pitchFamily="34" charset="0"/>
                <a:hlinkClick r:id="rId3"/>
              </a:rPr>
              <a:t> par Amazon </a:t>
            </a:r>
            <a:endParaRPr lang="en-US" sz="200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latin typeface="Arial" pitchFamily="34" charset="0"/>
                <a:cs typeface="Arial" pitchFamily="34" charset="0"/>
                <a:hlinkClick r:id="rId4"/>
              </a:rPr>
              <a:t>Créer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4"/>
              </a:rPr>
              <a:t> des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4"/>
              </a:rPr>
              <a:t>commandes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4"/>
              </a:rPr>
              <a:t> de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4"/>
              </a:rPr>
              <a:t>prélèvement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" pitchFamily="34" charset="0"/>
                <a:cs typeface="Arial" pitchFamily="34" charset="0"/>
                <a:hlinkClick r:id="rId5"/>
              </a:rPr>
              <a:t>FAQ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5"/>
              </a:rPr>
              <a:t>sur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5"/>
              </a:rPr>
              <a:t> le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5"/>
              </a:rPr>
              <a:t>Stockage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5"/>
              </a:rPr>
              <a:t> de Longue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5"/>
              </a:rPr>
              <a:t>Durée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" pitchFamily="34" charset="0"/>
                <a:cs typeface="Arial" pitchFamily="34" charset="0"/>
                <a:hlinkClick r:id="rId6"/>
              </a:rPr>
              <a:t>Facture avec TVA pour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6"/>
              </a:rPr>
              <a:t>l’acheteur</a:t>
            </a:r>
            <a:endParaRPr lang="en-GB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Comment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marche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 le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bouton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 ‘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Ajouter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 au </a:t>
            </a:r>
            <a:r>
              <a:rPr lang="en-GB" sz="2000" dirty="0" err="1" smtClean="0">
                <a:latin typeface="Arial" pitchFamily="34" charset="0"/>
                <a:cs typeface="Arial" pitchFamily="34" charset="0"/>
                <a:hlinkClick r:id="rId7"/>
              </a:rPr>
              <a:t>panier</a:t>
            </a:r>
            <a:r>
              <a:rPr lang="en-GB" sz="2000" dirty="0" smtClean="0">
                <a:latin typeface="Arial" pitchFamily="34" charset="0"/>
                <a:cs typeface="Arial" pitchFamily="34" charset="0"/>
                <a:hlinkClick r:id="rId7"/>
              </a:rPr>
              <a:t>’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  <a:hlinkClick r:id="rId8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8"/>
              </a:rPr>
              <a:t>nvitations et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hlinkClick r:id="rId8"/>
              </a:rPr>
              <a:t>enregistrements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8"/>
              </a:rPr>
              <a:t> des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hlinkClick r:id="rId8"/>
              </a:rPr>
              <a:t>webinaires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19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0150" y="6013728"/>
            <a:ext cx="67722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>
                <a:latin typeface="Arial" pitchFamily="34" charset="0"/>
              </a:rPr>
              <a:t>Visitez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</a:rPr>
              <a:t>nos</a:t>
            </a:r>
            <a:r>
              <a:rPr lang="en-US" sz="1400" i="1" dirty="0" smtClean="0">
                <a:latin typeface="Arial" pitchFamily="34" charset="0"/>
              </a:rPr>
              <a:t> pages d’ </a:t>
            </a:r>
            <a:r>
              <a:rPr lang="en-US" sz="1400" i="1" dirty="0" smtClean="0">
                <a:latin typeface="Arial" pitchFamily="34" charset="0"/>
                <a:hlinkClick r:id="rId9"/>
              </a:rPr>
              <a:t>Aide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</a:rPr>
              <a:t>ou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fr-FR" sz="1400" i="1" dirty="0" smtClean="0">
                <a:latin typeface="Arial" pitchFamily="34" charset="0"/>
                <a:hlinkClick r:id="rId10"/>
              </a:rPr>
              <a:t>Contactez</a:t>
            </a:r>
            <a:r>
              <a:rPr lang="en-US" sz="1400" i="1" dirty="0" smtClean="0">
                <a:latin typeface="Arial" pitchFamily="34" charset="0"/>
              </a:rPr>
              <a:t> le Support </a:t>
            </a:r>
            <a:r>
              <a:rPr lang="en-US" sz="1400" i="1" dirty="0" err="1" smtClean="0">
                <a:latin typeface="Arial" pitchFamily="34" charset="0"/>
              </a:rPr>
              <a:t>Vendeur</a:t>
            </a:r>
            <a:r>
              <a:rPr lang="en-US" sz="1400" i="1" dirty="0" smtClean="0">
                <a:latin typeface="Arial" pitchFamily="34" charset="0"/>
              </a:rPr>
              <a:t> pour plus </a:t>
            </a:r>
            <a:r>
              <a:rPr lang="en-US" sz="1400" i="1" dirty="0" err="1" smtClean="0">
                <a:latin typeface="Arial" pitchFamily="34" charset="0"/>
              </a:rPr>
              <a:t>d’informations</a:t>
            </a:r>
            <a:endParaRPr lang="en-US" sz="1400" i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Aperçu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des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par Amazon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retours clients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du stock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urée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Nouveautés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1600200"/>
            <a:ext cx="7248525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Merci!</a:t>
            </a:r>
          </a:p>
          <a:p>
            <a:pPr algn="ctr">
              <a:buNone/>
            </a:pPr>
            <a:r>
              <a:rPr lang="fr-F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http://services.amazon.fr/resources/vnements-webinaires</a:t>
            </a: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20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Expédié</a:t>
            </a:r>
            <a:r>
              <a:rPr lang="en-US" sz="2000" i="1" dirty="0" smtClean="0">
                <a:latin typeface="Arial" pitchFamily="34" charset="0"/>
              </a:rPr>
              <a:t> par Amazon 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Aperçu</a:t>
            </a:r>
            <a:r>
              <a:rPr lang="en-US" sz="1800" i="1" dirty="0" smtClean="0">
                <a:latin typeface="Arial" pitchFamily="34" charset="0"/>
              </a:rPr>
              <a:t> des Rapports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952500"/>
            <a:ext cx="8505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  <a:hlinkClick r:id="rId2"/>
              </a:rPr>
              <a:t>Les rapports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2"/>
              </a:rPr>
              <a:t>Expédié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2"/>
              </a:rPr>
              <a:t> par Amazon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donnent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toutes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informations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relatives à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activités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par Amazon: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4" y="1882938"/>
            <a:ext cx="8845513" cy="3958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669255" y="1790699"/>
            <a:ext cx="4931570" cy="976313"/>
          </a:xfrm>
          <a:prstGeom prst="wedgeRoundRectCallout">
            <a:avLst>
              <a:gd name="adj1" fmla="val -55099"/>
              <a:gd name="adj2" fmla="val 7902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devez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fournir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facture à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acheteurs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s’ils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demandent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GB" sz="1100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</a:t>
            </a:r>
            <a:r>
              <a:rPr lang="en-GB" sz="1100" u="sng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n’inclue</a:t>
            </a:r>
            <a:r>
              <a:rPr lang="en-GB" sz="1100" u="sng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pas de facture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fr-FR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dans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colis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Les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détails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nécessaires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à la </a:t>
            </a:r>
            <a:r>
              <a:rPr lang="fr-FR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facturation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sont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dans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 rapport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d’expéditions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909638" y="4467224"/>
            <a:ext cx="2495550" cy="876299"/>
          </a:xfrm>
          <a:prstGeom prst="wedgeRoundRectCallout">
            <a:avLst>
              <a:gd name="adj1" fmla="val 76877"/>
              <a:gd name="adj2" fmla="val -35989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Vérifiez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best-sellers,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l’âge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votre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stock, et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votre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stock mort.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807161" y="4860128"/>
            <a:ext cx="2200275" cy="942975"/>
          </a:xfrm>
          <a:prstGeom prst="wedgeRoundRectCallout">
            <a:avLst>
              <a:gd name="adj1" fmla="val -39881"/>
              <a:gd name="adj2" fmla="val -136616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Amazon se charge des retours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mais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pouvez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les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voir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y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compris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la raison du retour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mentionnée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par le client.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9794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Aperçu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des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par Amazon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retours clients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du stock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urée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Nouveautés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4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4" y="2133600"/>
            <a:ext cx="4324351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3571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Expédié</a:t>
            </a:r>
            <a:r>
              <a:rPr lang="en-US" sz="2000" i="1" dirty="0">
                <a:latin typeface="Arial" pitchFamily="34" charset="0"/>
              </a:rPr>
              <a:t> par Amazon 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Rapports </a:t>
            </a:r>
            <a:r>
              <a:rPr lang="en-US" sz="1800" i="1" dirty="0" err="1" smtClean="0">
                <a:latin typeface="Arial" pitchFamily="34" charset="0"/>
              </a:rPr>
              <a:t>sur</a:t>
            </a:r>
            <a:r>
              <a:rPr lang="en-US" sz="1800" i="1" dirty="0" smtClean="0">
                <a:latin typeface="Arial" pitchFamily="34" charset="0"/>
              </a:rPr>
              <a:t> les </a:t>
            </a:r>
            <a:r>
              <a:rPr lang="en-US" sz="1800" i="1" dirty="0" err="1" smtClean="0">
                <a:latin typeface="Arial" pitchFamily="34" charset="0"/>
              </a:rPr>
              <a:t>ventes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12" y="952500"/>
            <a:ext cx="872013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Le rapport 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2"/>
              </a:rPr>
              <a:t>Expéditions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2"/>
              </a:rPr>
              <a:t>effectuées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2"/>
              </a:rPr>
              <a:t> par Amazon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généré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fois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par jour pour: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facturation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et les contacts clients (grâce aux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colonnes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email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adresse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suivi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commandes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multi-sites (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colonnes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N.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suivi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transporteur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913" y="3371850"/>
            <a:ext cx="850561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Le rapport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3"/>
              </a:rPr>
              <a:t>Toutes</a:t>
            </a:r>
            <a:r>
              <a:rPr lang="en-GB" sz="1800" b="1" dirty="0" smtClean="0">
                <a:latin typeface="Arial" pitchFamily="34" charset="0"/>
                <a:cs typeface="Arial" pitchFamily="34" charset="0"/>
                <a:hlinkClick r:id="rId3"/>
              </a:rPr>
              <a:t> les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  <a:hlinkClick r:id="rId3"/>
              </a:rPr>
              <a:t>commandes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inclue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commandes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traitées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par Amazon et par 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vendeur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en temps quasi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réel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utile pour: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La synchronisation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d’inventaire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voir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commandes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cours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traitement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pour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éviter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vendre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déjà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vendues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autres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canaux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L’analyse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performance. Ex: comparer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ventes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par canal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traitement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par pays, par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article,etc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" name="Oval 1"/>
          <p:cNvSpPr/>
          <p:nvPr/>
        </p:nvSpPr>
        <p:spPr>
          <a:xfrm>
            <a:off x="923925" y="1334333"/>
            <a:ext cx="1085850" cy="36195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2309919" y="1908333"/>
            <a:ext cx="4419600" cy="428626"/>
          </a:xfrm>
          <a:prstGeom prst="wedgeRoundRectCallout">
            <a:avLst>
              <a:gd name="adj1" fmla="val -61383"/>
              <a:gd name="adj2" fmla="val -118124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noter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: les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acheteurs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allemands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demandent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souvent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à </a:t>
            </a:r>
          </a:p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recevoir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une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facture 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49" y="5929313"/>
            <a:ext cx="8882062" cy="25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13" y="2623634"/>
            <a:ext cx="8720137" cy="451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9497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Aperçu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des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par Amazon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retours clients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du stock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urée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Nouveautés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6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3" y="2657475"/>
            <a:ext cx="5257802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208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19535" y="453915"/>
            <a:ext cx="4534284" cy="457200"/>
          </a:xfrm>
        </p:spPr>
        <p:txBody>
          <a:bodyPr/>
          <a:lstStyle/>
          <a:p>
            <a:r>
              <a:rPr lang="en-US" sz="1800" i="1" dirty="0" smtClean="0">
                <a:latin typeface="Arial" pitchFamily="34" charset="0"/>
              </a:rPr>
              <a:t>Rapport </a:t>
            </a:r>
            <a:r>
              <a:rPr lang="en-US" sz="1800" i="1" dirty="0" err="1" smtClean="0">
                <a:latin typeface="Arial" pitchFamily="34" charset="0"/>
              </a:rPr>
              <a:t>sur</a:t>
            </a:r>
            <a:r>
              <a:rPr lang="en-US" sz="1800" i="1" dirty="0" smtClean="0">
                <a:latin typeface="Arial" pitchFamily="34" charset="0"/>
              </a:rPr>
              <a:t> les retours clients</a:t>
            </a:r>
            <a:endParaRPr lang="en-US" sz="1800" dirty="0" smtClean="0">
              <a:latin typeface="Arial" pitchFamily="34" charset="0"/>
            </a:endParaRPr>
          </a:p>
        </p:txBody>
      </p:sp>
      <p:sp>
        <p:nvSpPr>
          <p:cNvPr id="19465" name="Slide Number Placeholder 9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Page </a:t>
            </a:r>
            <a:fld id="{C6445F91-F3C8-4102-8760-6AB1CEC9B3F2}" type="slidenum">
              <a:rPr lang="en-US" smtClean="0">
                <a:ea typeface="ＭＳ Ｐゴシック" pitchFamily="28" charset="-128"/>
              </a:rPr>
              <a:pPr>
                <a:defRPr/>
              </a:pPr>
              <a:t>7</a:t>
            </a:fld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5" y="911115"/>
            <a:ext cx="8607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peut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avoir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plus de retours après Noël.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voir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 rapport </a:t>
            </a:r>
            <a:r>
              <a:rPr lang="en-GB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Retours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Cela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peut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montrer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des articles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problématiques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stock:</a:t>
            </a:r>
            <a:endParaRPr lang="en-GB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1932" y="4598607"/>
            <a:ext cx="7672768" cy="1815882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 l</a:t>
            </a:r>
            <a:r>
              <a:rPr lang="fr-F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’article est vendable, il est remis en vente dans votre stock</a:t>
            </a:r>
            <a:endParaRPr lang="en-GB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S’il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été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endommagé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par Amazon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son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transporteur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nous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remboursons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l’acheteur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et le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vendeur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l’unité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sera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retirée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votre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stock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S’il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été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endommagé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par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l’acheteur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s’il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défectueux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il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sera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votre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stock en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tant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‘non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expédiable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’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Les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frais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Expédié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par Amazon ne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sont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pas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remboursables</a:t>
            </a:r>
            <a:endParaRPr lang="en-GB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Voir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le 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3"/>
              </a:rPr>
              <a:t>Manuel Section 7.4</a:t>
            </a:r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pour plus de </a:t>
            </a:r>
            <a:r>
              <a:rPr lang="en-GB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détails</a:t>
            </a:r>
            <a:endParaRPr lang="en-GB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Expédié</a:t>
            </a:r>
            <a:r>
              <a:rPr lang="en-US" sz="2000" i="1" dirty="0">
                <a:latin typeface="Arial" pitchFamily="34" charset="0"/>
              </a:rPr>
              <a:t> par Amazon </a:t>
            </a:r>
            <a:endParaRPr lang="en-US" sz="2000" i="1" dirty="0" smtClean="0">
              <a:latin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738" y="1702736"/>
            <a:ext cx="324802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03" y="3312461"/>
            <a:ext cx="8629650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35600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432611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Aperçu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des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par Amazon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les retours clients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du stock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Stockage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longue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urée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Nouveautés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8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3" y="3162300"/>
            <a:ext cx="5257802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359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Expédié</a:t>
            </a:r>
            <a:r>
              <a:rPr lang="en-US" sz="2000" i="1" dirty="0" smtClean="0">
                <a:latin typeface="Arial" pitchFamily="34" charset="0"/>
              </a:rPr>
              <a:t> par Amazon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9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Rapport ‘</a:t>
            </a:r>
            <a:r>
              <a:rPr lang="en-US" sz="1800" i="1" dirty="0" err="1" smtClean="0">
                <a:latin typeface="Arial" pitchFamily="34" charset="0"/>
              </a:rPr>
              <a:t>Etat</a:t>
            </a:r>
            <a:r>
              <a:rPr lang="en-US" sz="1800" i="1" dirty="0" smtClean="0">
                <a:latin typeface="Arial" pitchFamily="34" charset="0"/>
              </a:rPr>
              <a:t> du Stock’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813" y="1076325"/>
            <a:ext cx="876330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devriez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régulièrement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vérifier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la performance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stock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Expédié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par Amazon pour: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Augmenter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ventes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Réduire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frais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stockage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30188" y="2668289"/>
            <a:ext cx="5870575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marL="0" lvl="2" eaLnBrk="1" hangingPunct="1"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rapport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donne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des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données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précises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sur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stock:</a:t>
            </a:r>
          </a:p>
          <a:p>
            <a:pPr marL="0" lvl="2" eaLnBrk="1" hangingPunct="1">
              <a:defRPr/>
            </a:pP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Quantités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vendables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invendables</a:t>
            </a: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Age du stock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expédiées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aux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acheteurs</a:t>
            </a: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ouverture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stock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Nombre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d’offres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fr-FR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concurrents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Prix les plus bas (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frais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port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inclus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285750" lvl="2" indent="-285750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Estimation des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frais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stockage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longue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durée</a:t>
            </a: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556" y="2741830"/>
            <a:ext cx="2976561" cy="3621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3841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F61C26E358D45A8FEDA48A754C68D" ma:contentTypeVersion="0" ma:contentTypeDescription="Create a new document." ma:contentTypeScope="" ma:versionID="4a2429f74b96829a363b27e1ce7507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F4B54F-DE57-4355-9344-565B1AD8ACBF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104A0A96-5653-4E51-9904-39462D7F7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15738</TotalTime>
  <Words>1288</Words>
  <Application>Microsoft Office PowerPoint</Application>
  <PresentationFormat>On-screen Show (4:3)</PresentationFormat>
  <Paragraphs>174</Paragraphs>
  <Slides>20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1_Amazon.com Services</vt:lpstr>
      <vt:lpstr>2010_AmazonLayoutDE</vt:lpstr>
      <vt:lpstr>2_Amazon.com Services</vt:lpstr>
      <vt:lpstr>PowerPoint Presentation</vt:lpstr>
      <vt:lpstr>Agenda</vt:lpstr>
      <vt:lpstr>Expédié par Amazon </vt:lpstr>
      <vt:lpstr>Agenda</vt:lpstr>
      <vt:lpstr>Expédié par Amazon </vt:lpstr>
      <vt:lpstr>Agenda</vt:lpstr>
      <vt:lpstr>Rapport sur les retours clients</vt:lpstr>
      <vt:lpstr>Agenda</vt:lpstr>
      <vt:lpstr>Expédié par Amazon</vt:lpstr>
      <vt:lpstr>Expédié par Amazon</vt:lpstr>
      <vt:lpstr>PowerPoint Presentation</vt:lpstr>
      <vt:lpstr>Agenda</vt:lpstr>
      <vt:lpstr>Expédié par Amazon</vt:lpstr>
      <vt:lpstr>Expédié par Amazon</vt:lpstr>
      <vt:lpstr>Expédié par Amazon</vt:lpstr>
      <vt:lpstr>Agenda</vt:lpstr>
      <vt:lpstr>Expédié par Amazon</vt:lpstr>
      <vt:lpstr>Questions et Réponses</vt:lpstr>
      <vt:lpstr>Références Utiles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1013</cp:revision>
  <cp:lastPrinted>2011-11-29T15:07:32Z</cp:lastPrinted>
  <dcterms:created xsi:type="dcterms:W3CDTF">2009-01-22T00:50:41Z</dcterms:created>
  <dcterms:modified xsi:type="dcterms:W3CDTF">2012-02-06T10:20:10Z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</Properties>
</file>