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5213" r:id="rId5"/>
    <p:sldMasterId id="2147485222" r:id="rId6"/>
  </p:sldMasterIdLst>
  <p:notesMasterIdLst>
    <p:notesMasterId r:id="rId26"/>
  </p:notesMasterIdLst>
  <p:handoutMasterIdLst>
    <p:handoutMasterId r:id="rId27"/>
  </p:handoutMasterIdLst>
  <p:sldIdLst>
    <p:sldId id="420" r:id="rId7"/>
    <p:sldId id="439" r:id="rId8"/>
    <p:sldId id="524" r:id="rId9"/>
    <p:sldId id="512" r:id="rId10"/>
    <p:sldId id="527" r:id="rId11"/>
    <p:sldId id="537" r:id="rId12"/>
    <p:sldId id="528" r:id="rId13"/>
    <p:sldId id="529" r:id="rId14"/>
    <p:sldId id="530" r:id="rId15"/>
    <p:sldId id="540" r:id="rId16"/>
    <p:sldId id="489" r:id="rId17"/>
    <p:sldId id="541" r:id="rId18"/>
    <p:sldId id="532" r:id="rId19"/>
    <p:sldId id="535" r:id="rId20"/>
    <p:sldId id="542" r:id="rId21"/>
    <p:sldId id="536" r:id="rId22"/>
    <p:sldId id="539" r:id="rId23"/>
    <p:sldId id="534" r:id="rId24"/>
    <p:sldId id="479" r:id="rId25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3DD8D"/>
    <a:srgbClr val="FF9900"/>
    <a:srgbClr val="4D4D4D"/>
    <a:srgbClr val="5C5C5C"/>
    <a:srgbClr val="006699"/>
    <a:srgbClr val="99CC33"/>
    <a:srgbClr val="DA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72" y="-288"/>
      </p:cViewPr>
      <p:guideLst>
        <p:guide orient="horz" pos="800"/>
        <p:guide orient="horz" pos="1813"/>
        <p:guide pos="4080"/>
        <p:guide pos="160"/>
        <p:guide pos="53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notesViewPr>
    <p:cSldViewPr snapToGrid="0">
      <p:cViewPr varScale="1">
        <p:scale>
          <a:sx n="83" d="100"/>
          <a:sy n="83" d="100"/>
        </p:scale>
        <p:origin x="-3108" y="-84"/>
      </p:cViewPr>
      <p:guideLst>
        <p:guide orient="horz" pos="2859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Segoe Semibold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Segoe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3/15/2010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3300"/>
            <a:ext cx="61849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latin typeface="Segoe" charset="0"/>
                <a:ea typeface="ＭＳ Ｐゴシック" pitchFamily="-106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2004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23300"/>
            <a:ext cx="611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Segoe Semibold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B70808E5-3C4C-438C-B64B-8594424D6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19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3/15/2010</a:t>
            </a:r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8075"/>
            <a:ext cx="5667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latin typeface="Segoe" charset="0"/>
                <a:ea typeface="ＭＳ Ｐゴシック" pitchFamily="-106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2004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8621713"/>
            <a:ext cx="12731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425851F-A940-447A-91EA-7A9622C3B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363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800" smtClean="0">
                <a:latin typeface="Segoe"/>
              </a:rPr>
              <a:t>© 2004 Microsoft Corporation. Tous droits réservés.</a:t>
            </a:r>
          </a:p>
          <a:p>
            <a:pPr eaLnBrk="1" hangingPunct="1"/>
            <a:r>
              <a:rPr lang="fr-FR" sz="800" smtClean="0">
                <a:latin typeface="Segoe"/>
              </a:rPr>
              <a:t>La fonction de cette présentation est purement informative. Microsoft n’apporte aucune garantie, expresse ou implicite.</a:t>
            </a:r>
            <a:endParaRPr lang="en-US" sz="800" smtClean="0">
              <a:latin typeface="Segoe"/>
            </a:endParaRP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Times New Roman" pitchFamily="18" charset="0"/>
              </a:rPr>
              <a:t>1</a:t>
            </a: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mtClean="0">
                <a:solidFill>
                  <a:srgbClr val="808080"/>
                </a:solidFill>
                <a:ea typeface="ＭＳ Ｐゴシック" pitchFamily="34" charset="-128"/>
              </a:rPr>
              <a:t>Vous restez le propriétaire de votre stock et le vendeur officiel tandis qu’Amazon assure l’intendance.</a:t>
            </a:r>
          </a:p>
          <a:p>
            <a:endParaRPr lang="en-US" smtClean="0">
              <a:solidFill>
                <a:srgbClr val="808080"/>
              </a:solidFill>
              <a:ea typeface="ＭＳ Ｐゴシック" pitchFamily="34" charset="-128"/>
            </a:endParaRPr>
          </a:p>
          <a:p>
            <a:endParaRPr lang="en-US" smtClean="0">
              <a:solidFill>
                <a:srgbClr val="808080"/>
              </a:solidFill>
              <a:ea typeface="ＭＳ Ｐゴシック" pitchFamily="34" charset="-128"/>
            </a:endParaRPr>
          </a:p>
          <a:p>
            <a:r>
              <a:rPr lang="fr-FR" smtClean="0">
                <a:solidFill>
                  <a:srgbClr val="808080"/>
                </a:solidFill>
                <a:ea typeface="ＭＳ Ｐゴシック" pitchFamily="34" charset="-128"/>
              </a:rPr>
              <a:t>Vous disposez d’un accès en temps réel aux informations et aux rapports sur votre stock via notre outil Web.</a:t>
            </a:r>
          </a:p>
          <a:p>
            <a:endParaRPr lang="en-US" smtClean="0">
              <a:solidFill>
                <a:srgbClr val="808080"/>
              </a:solidFill>
              <a:ea typeface="ＭＳ Ｐゴシック" pitchFamily="34" charset="-128"/>
            </a:endParaRPr>
          </a:p>
          <a:p>
            <a:r>
              <a:rPr lang="fr-FR" smtClean="0">
                <a:solidFill>
                  <a:srgbClr val="808080"/>
                </a:solidFill>
                <a:ea typeface="ＭＳ Ｐゴシック" pitchFamily="34" charset="-128"/>
              </a:rPr>
              <a:t>Vous gardez la maîtrise de tous les aspects liés à la vente : gestion des offres, description et tarification des produits.</a:t>
            </a:r>
          </a:p>
          <a:p>
            <a:endParaRPr lang="en-US" smtClean="0">
              <a:solidFill>
                <a:srgbClr val="808080"/>
              </a:solidFill>
              <a:ea typeface="ＭＳ Ｐゴシック" pitchFamily="34" charset="-128"/>
            </a:endParaRPr>
          </a:p>
          <a:p>
            <a:endParaRPr lang="en-US" smtClean="0">
              <a:solidFill>
                <a:srgbClr val="80808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mtClean="0">
                <a:solidFill>
                  <a:srgbClr val="808080"/>
                </a:solidFill>
                <a:ea typeface="ＭＳ Ｐゴシック" pitchFamily="34" charset="-128"/>
              </a:rPr>
              <a:t>Vous restez le propriétaire de votre stock et le vendeur officiel tandis qu’Amazon assure l’intendance.</a:t>
            </a:r>
          </a:p>
          <a:p>
            <a:endParaRPr lang="en-US" smtClean="0">
              <a:solidFill>
                <a:srgbClr val="808080"/>
              </a:solidFill>
              <a:ea typeface="ＭＳ Ｐゴシック" pitchFamily="34" charset="-128"/>
            </a:endParaRPr>
          </a:p>
          <a:p>
            <a:endParaRPr lang="en-US" smtClean="0">
              <a:solidFill>
                <a:srgbClr val="808080"/>
              </a:solidFill>
              <a:ea typeface="ＭＳ Ｐゴシック" pitchFamily="34" charset="-128"/>
            </a:endParaRPr>
          </a:p>
          <a:p>
            <a:r>
              <a:rPr lang="fr-FR" smtClean="0">
                <a:solidFill>
                  <a:srgbClr val="808080"/>
                </a:solidFill>
                <a:ea typeface="ＭＳ Ｐゴシック" pitchFamily="34" charset="-128"/>
              </a:rPr>
              <a:t>Vous disposez d’un accès en temps réel aux informations et aux rapports sur votre stock via notre outil Web.</a:t>
            </a:r>
          </a:p>
          <a:p>
            <a:endParaRPr lang="en-US" smtClean="0">
              <a:solidFill>
                <a:srgbClr val="808080"/>
              </a:solidFill>
              <a:ea typeface="ＭＳ Ｐゴシック" pitchFamily="34" charset="-128"/>
            </a:endParaRPr>
          </a:p>
          <a:p>
            <a:r>
              <a:rPr lang="fr-FR" smtClean="0">
                <a:solidFill>
                  <a:srgbClr val="808080"/>
                </a:solidFill>
                <a:ea typeface="ＭＳ Ｐゴシック" pitchFamily="34" charset="-128"/>
              </a:rPr>
              <a:t>Vous gardez la maîtrise de tous les aspects liés à la vente : gestion des offres, description et tarification des produits.</a:t>
            </a:r>
          </a:p>
          <a:p>
            <a:endParaRPr lang="en-US" smtClean="0">
              <a:solidFill>
                <a:srgbClr val="808080"/>
              </a:solidFill>
              <a:ea typeface="ＭＳ Ｐゴシック" pitchFamily="34" charset="-128"/>
            </a:endParaRPr>
          </a:p>
          <a:p>
            <a:endParaRPr lang="en-US" smtClean="0">
              <a:solidFill>
                <a:srgbClr val="80808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p-cover-2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4572000" y="4960938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Frutiger 57Cn"/>
              </a:rPr>
              <a:t>www.amazon.co.uk</a:t>
            </a:r>
          </a:p>
        </p:txBody>
      </p:sp>
      <p:pic>
        <p:nvPicPr>
          <p:cNvPr id="6" name="Picture 3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246313"/>
            <a:ext cx="2865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30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0" y="5638800"/>
            <a:ext cx="5486400" cy="533400"/>
          </a:xfr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100" smtClean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830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6172200"/>
            <a:ext cx="5486400" cy="369332"/>
          </a:xfrm>
        </p:spPr>
        <p:txBody>
          <a:bodyPr/>
          <a:lstStyle>
            <a:lvl1pPr marL="0" indent="0" algn="r"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261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150813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4288" y="64246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38F139B-BEE4-4FB5-B17F-02FA63127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1492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2713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228600"/>
            <a:ext cx="2208212" cy="220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575" y="228600"/>
            <a:ext cx="6472238" cy="220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F0EEDBC-5FA9-4B6C-9B8C-888A2253F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8157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8750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57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575" y="893763"/>
            <a:ext cx="8832850" cy="15414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528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55F169F-68D9-4640-B4A3-939B51CF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8848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158750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00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623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6E4B93E7-D352-4700-8399-A7029B599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805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Amazon.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752850" y="6303963"/>
            <a:ext cx="5391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>
                <a:solidFill>
                  <a:srgbClr val="000000"/>
                </a:solidFill>
              </a:rPr>
              <a:t>Confidential © 1996-2011, Amazon.com, Inc. or its affiliates.  All rights reserved.</a:t>
            </a:r>
            <a:endParaRPr lang="en-US" sz="1000">
              <a:solidFill>
                <a:srgbClr val="000000"/>
              </a:solidFill>
            </a:endParaRPr>
          </a:p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0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22DFBB9A-DECE-4A7D-842A-C8191A211F88}" type="datetime1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C9CD8218-D8F1-4837-9A9B-6960C03F8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020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mazo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8450343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Font typeface="Arial" pitchFamily="34" charset="0"/>
              <a:buChar char="•"/>
              <a:defRPr sz="2800" b="1">
                <a:latin typeface="Arial" pitchFamily="34" charset="0"/>
                <a:cs typeface="Arial" pitchFamily="34" charset="0"/>
              </a:defRPr>
            </a:lvl1pPr>
            <a:lvl2pPr marL="539750" indent="-274638">
              <a:buFont typeface="Arial" pitchFamily="34" charset="0"/>
              <a:buChar char="•"/>
              <a:defRPr sz="2400" b="1">
                <a:latin typeface="Arial" pitchFamily="34" charset="0"/>
                <a:cs typeface="Arial" pitchFamily="34" charset="0"/>
              </a:defRPr>
            </a:lvl2pPr>
            <a:lvl3pPr marL="804863" indent="-265113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1079500" indent="-274638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  <a:lvl5pPr marL="1344613" indent="-265113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45040710-EF6F-4F41-BB3F-DCE261C672B3}" type="datetime1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8BBEF759-678F-4FB1-B5BF-C4F48C953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6926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mazon Graphic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41C0F5C3-51DE-43E2-AFEC-3EAEB34863AF}" type="datetime1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5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C59BADD7-1A18-4BBC-ACDF-9E8A9B5DB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555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with Tex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247183" y="1055688"/>
            <a:ext cx="8564562" cy="31432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"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8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1690AE2C-5B83-4AA7-BF28-C3B42B404C0C}" type="datetime1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9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C0D9951C-F06B-497D-A030-ED12E14B6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ußzeilenplatzhalter 14"/>
          <p:cNvSpPr>
            <a:spLocks noGrp="1"/>
          </p:cNvSpPr>
          <p:nvPr>
            <p:ph type="ftr" sz="quarter" idx="20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7406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Amazon.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301356" y="4489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05050" y="70699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8B00C3A8-BF9C-4289-863A-2C47D41E04F8}" type="datetime1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5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F5FA9ABA-599F-4723-980F-E84B1B3C7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9550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3438" y="6653213"/>
            <a:ext cx="407987" cy="303212"/>
          </a:xfrm>
          <a:prstGeom prst="rect">
            <a:avLst/>
          </a:prstGeom>
        </p:spPr>
        <p:txBody>
          <a:bodyPr lIns="86493" tIns="43247" rIns="86493" bIns="43247"/>
          <a:lstStyle>
            <a:lvl1pPr algn="r" defTabSz="914485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BA75C07-260E-471F-B50D-51919AD2F38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1025" y="6697663"/>
            <a:ext cx="2895600" cy="32067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8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8526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196850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066800"/>
            <a:ext cx="8832850" cy="1438855"/>
          </a:xfrm>
        </p:spPr>
        <p:txBody>
          <a:bodyPr/>
          <a:lstStyle>
            <a:lvl1pPr>
              <a:buClr>
                <a:srgbClr val="FF9900"/>
              </a:buClr>
              <a:buFont typeface="Wingdings" pitchFamily="2" charset="2"/>
              <a:buChar char="q"/>
              <a:defRPr/>
            </a:lvl1pPr>
            <a:lvl2pPr>
              <a:buClr>
                <a:srgbClr val="FF9900"/>
              </a:buClr>
              <a:buFont typeface="Wingdings" pitchFamily="2" charset="2"/>
              <a:buChar char="q"/>
              <a:defRPr sz="2400" baseline="0"/>
            </a:lvl2pPr>
            <a:lvl3pPr>
              <a:buClr>
                <a:srgbClr val="FF9900"/>
              </a:buClr>
              <a:buFont typeface="Wingdings" pitchFamily="2" charset="2"/>
              <a:buChar char="q"/>
              <a:defRPr/>
            </a:lvl3pPr>
            <a:lvl4pPr>
              <a:buClr>
                <a:srgbClr val="FF9900"/>
              </a:buClr>
              <a:buFont typeface="Wingdings" pitchFamily="2" charset="2"/>
              <a:buChar char="q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D0C1E36-E9FC-4F3C-823E-307CB473D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62034"/>
      </p:ext>
    </p:extLst>
  </p:cSld>
  <p:clrMapOvr>
    <a:masterClrMapping/>
  </p:clrMapOvr>
  <p:transition>
    <p:fade/>
  </p:transition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4E69981B-B6DC-4677-A0D8-D0312EDFA0D5}" type="datetime1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F2BBD05-9B16-4789-B01D-88CE9176F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40391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705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7188" y="6400800"/>
            <a:ext cx="760412" cy="280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66AB44E8-02FD-41FD-96B0-C2D043173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23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p-cover-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572000" y="4960938"/>
            <a:ext cx="39624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mtClean="0">
                <a:latin typeface="Frutiger 57Cn"/>
                <a:cs typeface="Arial" pitchFamily="34" charset="0"/>
              </a:rPr>
              <a:t>www.fba.amazon.co.uk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306638"/>
            <a:ext cx="31750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30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0" y="5638800"/>
            <a:ext cx="5486400" cy="533400"/>
          </a:xfrm>
          <a:ln/>
        </p:spPr>
        <p:txBody>
          <a:bodyPr/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830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6172200"/>
            <a:ext cx="5486400" cy="369332"/>
          </a:xfrm>
        </p:spPr>
        <p:txBody>
          <a:bodyPr/>
          <a:lstStyle>
            <a:lvl1pPr marL="0" indent="0" algn="r"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5010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066800"/>
            <a:ext cx="8832850" cy="1438855"/>
          </a:xfrm>
        </p:spPr>
        <p:txBody>
          <a:bodyPr/>
          <a:lstStyle>
            <a:lvl1pPr>
              <a:buClr>
                <a:srgbClr val="FF9900"/>
              </a:buClr>
              <a:buFont typeface="Wingdings" pitchFamily="2" charset="2"/>
              <a:buChar char="q"/>
              <a:defRPr/>
            </a:lvl1pPr>
            <a:lvl2pPr>
              <a:buClr>
                <a:srgbClr val="FF9900"/>
              </a:buClr>
              <a:buFont typeface="Wingdings" pitchFamily="2" charset="2"/>
              <a:buChar char="q"/>
              <a:defRPr sz="2400" baseline="0"/>
            </a:lvl2pPr>
            <a:lvl3pPr>
              <a:buClr>
                <a:srgbClr val="FF9900"/>
              </a:buClr>
              <a:buFont typeface="Wingdings" pitchFamily="2" charset="2"/>
              <a:buChar char="q"/>
              <a:defRPr/>
            </a:lvl3pPr>
            <a:lvl4pPr>
              <a:buClr>
                <a:srgbClr val="FF9900"/>
              </a:buClr>
              <a:buFont typeface="Wingdings" pitchFamily="2" charset="2"/>
              <a:buChar char="q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9A6B973-E9BA-4E01-8A48-226EA14D5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2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50125" y="6457950"/>
            <a:ext cx="1652588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000000"/>
                </a:solidFill>
                <a:cs typeface="Arial" pitchFamily="34" charset="0"/>
              </a:rPr>
              <a:t>Amazon Services Europe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86192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14788" y="63865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7A09B1F-C009-4E1C-BB8F-898D38E15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3467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6388" y="6464300"/>
            <a:ext cx="811212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68887C08-9325-49F1-9B2D-57C0ABE5F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783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7188" y="6400800"/>
            <a:ext cx="760412" cy="280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12CAFB8-9233-4BCB-BCAC-5BCA59F9D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5913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385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43573BC-3A31-432B-855C-E608A973E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4640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607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D4D2874-A3D0-4B71-8440-F190AA823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703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7350125" y="6457950"/>
            <a:ext cx="1652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Amazon Services Europe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06275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118C1CD-AD49-4073-940D-59C2EDF40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9253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4288" y="64246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9F13A31-7EB8-40C5-ADE7-5886514F1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920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228600"/>
            <a:ext cx="2208212" cy="220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575" y="228600"/>
            <a:ext cx="6472238" cy="220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7A5DF50-0294-4EAF-A453-34565EB3B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520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57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575" y="893763"/>
            <a:ext cx="8832850" cy="15414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528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C8CC688-5D6B-4DEF-AE15-8FF764816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6421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00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623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605D1892-7D65-483A-AC67-64F342827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5323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azo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8450343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Font typeface="Arial" pitchFamily="34" charset="0"/>
              <a:buChar char="•"/>
              <a:defRPr sz="2800" b="1">
                <a:latin typeface="Arial" pitchFamily="34" charset="0"/>
                <a:cs typeface="Arial" pitchFamily="34" charset="0"/>
              </a:defRPr>
            </a:lvl1pPr>
            <a:lvl2pPr marL="539750" indent="-274638">
              <a:buFont typeface="Arial" pitchFamily="34" charset="0"/>
              <a:buChar char="•"/>
              <a:defRPr sz="2400" b="1">
                <a:latin typeface="Arial" pitchFamily="34" charset="0"/>
                <a:cs typeface="Arial" pitchFamily="34" charset="0"/>
              </a:defRPr>
            </a:lvl2pPr>
            <a:lvl3pPr marL="804863" indent="-265113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1079500" indent="-274638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  <a:lvl5pPr marL="1344613" indent="-265113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85D0DA9A-6249-433B-89A2-25C8357929BA}" type="datetime1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8CDC1546-246A-4A34-9EF1-98C0B64CC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34950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14788" y="63865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1E76B2C-02AD-4FD9-9FAA-50E8A6654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87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96850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6388" y="6464300"/>
            <a:ext cx="811212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C19A263-EB3D-4C81-8A1E-1DDDEBE0F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057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66688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7188" y="6400800"/>
            <a:ext cx="760412" cy="280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0026136-CDAD-4A84-95E1-5C963B5B9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48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74625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385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8B1CC8E-A55D-4C26-ACDB-23519FCD4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939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80975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607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B3731C3-7B14-43BD-AC57-5667BDA15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457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28588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6921ADF2-311C-4BF7-B617-07E04A4B8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104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pp-btm-2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575" y="1114425"/>
            <a:ext cx="88328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7350125" y="6457950"/>
            <a:ext cx="1652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Amazon Services Europe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2" r:id="rId1"/>
    <p:sldLayoutId id="2147485343" r:id="rId2"/>
    <p:sldLayoutId id="2147485344" r:id="rId3"/>
    <p:sldLayoutId id="2147485345" r:id="rId4"/>
    <p:sldLayoutId id="2147485346" r:id="rId5"/>
    <p:sldLayoutId id="2147485347" r:id="rId6"/>
    <p:sldLayoutId id="2147485348" r:id="rId7"/>
    <p:sldLayoutId id="2147485349" r:id="rId8"/>
    <p:sldLayoutId id="2147485350" r:id="rId9"/>
    <p:sldLayoutId id="2147485351" r:id="rId10"/>
    <p:sldLayoutId id="2147485352" r:id="rId11"/>
    <p:sldLayoutId id="2147485353" r:id="rId12"/>
    <p:sldLayoutId id="2147485354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ＭＳ Ｐゴシック" pitchFamily="28" charset="-128"/>
          <a:cs typeface="ＭＳ Ｐゴシック" pitchFamily="-106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349250" indent="-349250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400">
          <a:solidFill>
            <a:srgbClr val="000000"/>
          </a:solidFill>
          <a:latin typeface="+mn-lt"/>
          <a:ea typeface="ＭＳ Ｐゴシック" pitchFamily="28" charset="-128"/>
          <a:cs typeface="ＭＳ Ｐゴシック" pitchFamily="-106" charset="-128"/>
        </a:defRPr>
      </a:lvl1pPr>
      <a:lvl2pPr marL="746125" indent="-401638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000">
          <a:solidFill>
            <a:srgbClr val="000000"/>
          </a:solidFill>
          <a:latin typeface="+mn-lt"/>
          <a:ea typeface="ＭＳ Ｐゴシック" pitchFamily="28" charset="-128"/>
        </a:defRPr>
      </a:lvl2pPr>
      <a:lvl3pPr marL="1031875" indent="-238125" algn="l" defTabSz="968375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600">
          <a:solidFill>
            <a:srgbClr val="000000"/>
          </a:solidFill>
          <a:latin typeface="+mn-lt"/>
          <a:ea typeface="ＭＳ Ｐゴシック" pitchFamily="28" charset="-128"/>
        </a:defRPr>
      </a:lvl3pPr>
      <a:lvl4pPr marL="1144588" indent="-169863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400">
          <a:solidFill>
            <a:srgbClr val="000000"/>
          </a:solidFill>
          <a:latin typeface="+mn-lt"/>
          <a:ea typeface="ＭＳ Ｐゴシック" pitchFamily="28" charset="-128"/>
        </a:defRPr>
      </a:lvl4pPr>
      <a:lvl5pPr marL="1428750" indent="-169863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200">
          <a:solidFill>
            <a:srgbClr val="000000"/>
          </a:solidFill>
          <a:latin typeface="+mn-lt"/>
          <a:ea typeface="ＭＳ Ｐゴシック" pitchFamily="28" charset="-128"/>
        </a:defRPr>
      </a:lvl5pPr>
      <a:lvl6pPr marL="18859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6pPr>
      <a:lvl7pPr marL="23431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7pPr>
      <a:lvl8pPr marL="28003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8pPr>
      <a:lvl9pPr marL="32575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955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Frutiger 45 Light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pp-btm-2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575" y="1114425"/>
            <a:ext cx="88328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7350125" y="6457950"/>
            <a:ext cx="1652588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000000"/>
                </a:solidFill>
                <a:cs typeface="Arial" pitchFamily="34" charset="0"/>
              </a:rPr>
              <a:t>Amazon Services Europe</a:t>
            </a: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524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363" r:id="rId1"/>
    <p:sldLayoutId id="2147485364" r:id="rId2"/>
    <p:sldLayoutId id="2147485365" r:id="rId3"/>
    <p:sldLayoutId id="2147485366" r:id="rId4"/>
    <p:sldLayoutId id="2147485367" r:id="rId5"/>
    <p:sldLayoutId id="2147485368" r:id="rId6"/>
    <p:sldLayoutId id="2147485369" r:id="rId7"/>
    <p:sldLayoutId id="2147485370" r:id="rId8"/>
    <p:sldLayoutId id="2147485371" r:id="rId9"/>
    <p:sldLayoutId id="2147485372" r:id="rId10"/>
    <p:sldLayoutId id="2147485373" r:id="rId11"/>
    <p:sldLayoutId id="2147485374" r:id="rId12"/>
    <p:sldLayoutId id="2147485375" r:id="rId13"/>
    <p:sldLayoutId id="2147485376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ＭＳ Ｐゴシック" pitchFamily="28" charset="-128"/>
          <a:cs typeface="ＭＳ Ｐゴシック" pitchFamily="-106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349250" indent="-349250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400">
          <a:solidFill>
            <a:srgbClr val="000000"/>
          </a:solidFill>
          <a:latin typeface="+mn-lt"/>
          <a:ea typeface="ＭＳ Ｐゴシック" pitchFamily="28" charset="-128"/>
          <a:cs typeface="ＭＳ Ｐゴシック" pitchFamily="-106" charset="-128"/>
        </a:defRPr>
      </a:lvl1pPr>
      <a:lvl2pPr marL="746125" indent="-401638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000">
          <a:solidFill>
            <a:srgbClr val="000000"/>
          </a:solidFill>
          <a:latin typeface="+mn-lt"/>
          <a:ea typeface="ＭＳ Ｐゴシック" pitchFamily="28" charset="-128"/>
        </a:defRPr>
      </a:lvl2pPr>
      <a:lvl3pPr marL="1031875" indent="-238125" algn="l" defTabSz="968375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600">
          <a:solidFill>
            <a:srgbClr val="000000"/>
          </a:solidFill>
          <a:latin typeface="+mn-lt"/>
          <a:ea typeface="ＭＳ Ｐゴシック" pitchFamily="28" charset="-128"/>
        </a:defRPr>
      </a:lvl3pPr>
      <a:lvl4pPr marL="1144588" indent="-169863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400">
          <a:solidFill>
            <a:srgbClr val="000000"/>
          </a:solidFill>
          <a:latin typeface="+mn-lt"/>
          <a:ea typeface="ＭＳ Ｐゴシック" pitchFamily="28" charset="-128"/>
        </a:defRPr>
      </a:lvl4pPr>
      <a:lvl5pPr marL="1428750" indent="-169863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200">
          <a:solidFill>
            <a:srgbClr val="000000"/>
          </a:solidFill>
          <a:latin typeface="+mn-lt"/>
          <a:ea typeface="ＭＳ Ｐゴシック" pitchFamily="28" charset="-128"/>
        </a:defRPr>
      </a:lvl5pPr>
      <a:lvl6pPr marL="18859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6pPr>
      <a:lvl7pPr marL="23431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7pPr>
      <a:lvl8pPr marL="28003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8pPr>
      <a:lvl9pPr marL="32575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ercentral-europe.amazon.com/gp/help/help-popup.html/ref=ag_200205250_cont_custmetric?ie=UTF8&amp;itemID=200205250&amp;language=en_GB" TargetMode="External"/><Relationship Id="rId2" Type="http://schemas.openxmlformats.org/officeDocument/2006/relationships/hyperlink" Target="https://sellercentral-europe.amazon.com/gp/help/help-popup.html?_encoding=UTF8&amp;itemID=200549770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ellercentral-europe.amazon.com/gp/help/help.html/ref=ag_200288200_cont_200417690?ie=UTF8&amp;itemID=200288200" TargetMode="External"/><Relationship Id="rId3" Type="http://schemas.openxmlformats.org/officeDocument/2006/relationships/hyperlink" Target="https://sellercentral-europe.amazon.com/gp/help/help.html/ref=ag_200403880_cont_help?ie=UTF8&amp;itemID=200403880" TargetMode="External"/><Relationship Id="rId7" Type="http://schemas.openxmlformats.org/officeDocument/2006/relationships/hyperlink" Target="https://sellercentral-europe.amazon.com/gp/help/help.html/ref=ag_200370550_cont_help?ie=UTF8&amp;itemID=200370550" TargetMode="External"/><Relationship Id="rId2" Type="http://schemas.openxmlformats.org/officeDocument/2006/relationships/hyperlink" Target="https://sellercentral-europe.amazon.com/gp/help/help.html/ref=ag_34601_cont_27601?ie=UTF8&amp;itemID=34601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ellercentral-europe.amazon.com/gp/help/help.html/ref=ag_200436920_cont_help?ie=UTF8&amp;itemID=200436920" TargetMode="External"/><Relationship Id="rId5" Type="http://schemas.openxmlformats.org/officeDocument/2006/relationships/hyperlink" Target="https://sellercentral-europe.amazon.com/gp/help/help.html/ref=ag_200259170_cont_help?ie=UTF8&amp;itemID=200259170" TargetMode="External"/><Relationship Id="rId10" Type="http://schemas.openxmlformats.org/officeDocument/2006/relationships/hyperlink" Target="http://services.amazon.de/informationen/terminewebinare/" TargetMode="External"/><Relationship Id="rId4" Type="http://schemas.openxmlformats.org/officeDocument/2006/relationships/hyperlink" Target="https://sellercentral-europe.amazon.com/gp/help/help.html/ref=ag_1661_cont_help?ie=UTF8&amp;itemID=1661" TargetMode="External"/><Relationship Id="rId9" Type="http://schemas.openxmlformats.org/officeDocument/2006/relationships/hyperlink" Target="https://sellercentral-europe.amazon.com/gp/help/help.html/ref=ag_10441_cont_help?ie=UTF8&amp;itemID=1044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s.amazon.de/informationen/terminewebinare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ercentral-europe.amazon.com/gp/help/help-popup.html/ref=ag_200633570_cont_sitereport?ie=UTF8&amp;itemID=2006335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ellercentral-europe.amazon.com/gp/help/help-popup.html?ie=UTF8&amp;itemID=200403880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ellercentral-europe.amazon.com/gp/help/help.html/ref=pt_1661_cont_help?ie=UTF8&amp;itemID=1661&amp;language=de_DE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https://sellercentral-europe.amazon.com/gp/help/help.html/ref=pt_1661_cont_help?ie=UTF8&amp;itemID=1661&amp;language=de_DE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0" y="21637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2400" b="1">
                <a:latin typeface="Arial" pitchFamily="34" charset="0"/>
              </a:rPr>
              <a:t>Tipps für einen erfolgreichen Weihnachtsverkauf</a:t>
            </a:r>
            <a:endParaRPr 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752850" y="6303963"/>
            <a:ext cx="53911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>
                <a:solidFill>
                  <a:srgbClr val="000000"/>
                </a:solidFill>
              </a:rPr>
              <a:t>Confidential © 1996-2011, Amazon.com, Inc. or its affiliates.  All rights reserved.</a:t>
            </a:r>
            <a:endParaRPr lang="en-US" sz="1000">
              <a:solidFill>
                <a:srgbClr val="000000"/>
              </a:solidFill>
            </a:endParaRPr>
          </a:p>
          <a:p>
            <a:pPr eaLnBrk="1" hangingPunct="1"/>
            <a:endParaRPr lang="en-US"/>
          </a:p>
        </p:txBody>
      </p:sp>
      <p:pic>
        <p:nvPicPr>
          <p:cNvPr id="39940" name="Picture 4" descr="C:\Users\caroleh\AppData\Local\Microsoft\Windows\Temporary Internet Files\Content.IE5\ESQ34BWP\MP90043046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754313"/>
            <a:ext cx="33020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xfrm>
            <a:off x="2190750" y="87313"/>
            <a:ext cx="2543175" cy="34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000" i="1" smtClean="0">
                <a:latin typeface="Arial" pitchFamily="34" charset="0"/>
              </a:rPr>
              <a:t>Agenda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 bwMode="auto">
          <a:xfrm>
            <a:off x="387350" y="1598613"/>
            <a:ext cx="8461375" cy="3135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Analysieren Sie Ihre Verkäufe mit Geschäftsberichten</a:t>
            </a:r>
            <a:endParaRPr lang="fr-FR" sz="2400" smtClean="0">
              <a:latin typeface="Arial" pitchFamily="34" charset="0"/>
              <a:cs typeface="Arial" pitchFamily="34" charset="0"/>
            </a:endParaRPr>
          </a:p>
          <a:p>
            <a:pPr marL="800100" eaLnBrk="1" hangingPunct="1">
              <a:buFont typeface="Wingdings" pitchFamily="2" charset="2"/>
              <a:buChar char="q"/>
            </a:pPr>
            <a:r>
              <a:rPr lang="en-US" sz="2400" smtClean="0">
                <a:latin typeface="Arial" pitchFamily="34" charset="0"/>
              </a:rPr>
              <a:t>So werden Ihre Produkte gefunden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Vorbereitung auf den Kundenansturm</a:t>
            </a:r>
            <a:endParaRPr lang="fr-FR" sz="240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Denken Sie an Ihre Kunden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Zusammenfassung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Fragen und Antworten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Referenzen</a:t>
            </a:r>
          </a:p>
        </p:txBody>
      </p:sp>
      <p:sp>
        <p:nvSpPr>
          <p:cNvPr id="49156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57237" cy="280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smtClean="0">
                <a:cs typeface="Tahoma" pitchFamily="34" charset="0"/>
              </a:rPr>
              <a:t>Seite </a:t>
            </a:r>
            <a:fld id="{FC8E1BCB-AC66-4639-8D39-B12F5ADFBC12}" type="slidenum">
              <a:rPr lang="en-US" sz="1100" smtClean="0">
                <a:cs typeface="Tahoma" pitchFamily="34" charset="0"/>
              </a:rPr>
              <a:pPr eaLnBrk="1" hangingPunct="1"/>
              <a:t>10</a:t>
            </a:fld>
            <a:endParaRPr lang="en-US" sz="1100" smtClean="0"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6" y="2486025"/>
            <a:ext cx="5572124" cy="5238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30200" y="1012825"/>
            <a:ext cx="8274050" cy="3911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Sind die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Informationen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zum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Lagerbestand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aktuell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?</a:t>
            </a:r>
          </a:p>
          <a:p>
            <a:pPr eaLnBrk="1" hangingPunct="1"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11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11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Sind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für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Bestellungen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aus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verschiedenen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Marktplätzen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vorbereitet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11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GB" sz="1800" dirty="0" err="1">
                <a:latin typeface="Arial" pitchFamily="34" charset="0"/>
                <a:cs typeface="Arial" pitchFamily="34" charset="0"/>
              </a:rPr>
              <a:t>Nutzen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“Versand durch Amazon” um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Ihre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Versandkapazität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zu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erweitern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und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ein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besseres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Einkaufserlebnis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zu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bieten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?</a:t>
            </a:r>
            <a:endParaRPr lang="en-US" sz="14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1400" dirty="0" smtClean="0"/>
              <a:t>	</a:t>
            </a:r>
          </a:p>
          <a:p>
            <a:pPr eaLnBrk="1" hangingPunct="1">
              <a:defRPr/>
            </a:pPr>
            <a:endParaRPr lang="en-US" sz="1400" dirty="0" smtClean="0"/>
          </a:p>
        </p:txBody>
      </p:sp>
      <p:sp>
        <p:nvSpPr>
          <p:cNvPr id="50179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smtClean="0"/>
              <a:t>Seite </a:t>
            </a:r>
            <a:fld id="{FD9FEAF1-67F7-459C-A838-298C8CA86A28}" type="slidenum">
              <a:rPr lang="en-US" sz="1100" smtClean="0"/>
              <a:pPr eaLnBrk="1" hangingPunct="1">
                <a:defRPr/>
              </a:pPr>
              <a:t>11</a:t>
            </a:fld>
            <a:endParaRPr lang="en-US" sz="110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390650"/>
            <a:ext cx="6696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276600"/>
            <a:ext cx="4019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924425"/>
            <a:ext cx="61055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itle 1"/>
          <p:cNvSpPr>
            <a:spLocks noGrp="1"/>
          </p:cNvSpPr>
          <p:nvPr>
            <p:ph type="title"/>
          </p:nvPr>
        </p:nvSpPr>
        <p:spPr bwMode="auto">
          <a:xfrm>
            <a:off x="2216150" y="76200"/>
            <a:ext cx="670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i="1" smtClean="0">
                <a:latin typeface="Arial" pitchFamily="34" charset="0"/>
              </a:rPr>
              <a:t>Vorbereitung auf den Kundenansturm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xfrm>
            <a:off x="2190750" y="87313"/>
            <a:ext cx="2543175" cy="34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000" i="1" smtClean="0">
                <a:latin typeface="Arial" pitchFamily="34" charset="0"/>
              </a:rPr>
              <a:t>Agenda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xfrm>
            <a:off x="387350" y="1598613"/>
            <a:ext cx="8461375" cy="3135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Analysieren Sie Ihre Verkäufe mit Geschäftsberichten</a:t>
            </a:r>
            <a:endParaRPr lang="fr-FR" sz="2400" smtClean="0">
              <a:latin typeface="Arial" pitchFamily="34" charset="0"/>
              <a:cs typeface="Arial" pitchFamily="34" charset="0"/>
            </a:endParaRPr>
          </a:p>
          <a:p>
            <a:pPr marL="800100" eaLnBrk="1" hangingPunct="1">
              <a:buFont typeface="Wingdings" pitchFamily="2" charset="2"/>
              <a:buChar char="q"/>
            </a:pPr>
            <a:r>
              <a:rPr lang="en-US" sz="2400" smtClean="0">
                <a:latin typeface="Arial" pitchFamily="34" charset="0"/>
              </a:rPr>
              <a:t>So werden Ihre Produkte gefunden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Vorbereitung auf den Kundenansturm</a:t>
            </a:r>
            <a:endParaRPr lang="fr-FR" sz="240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</a:rPr>
              <a:t>Denken Sie an Ihre Kunden</a:t>
            </a:r>
            <a:endParaRPr lang="fr-FR" sz="240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Zusammenfassung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Fragen und Antworten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Referenzen</a:t>
            </a:r>
          </a:p>
        </p:txBody>
      </p:sp>
      <p:sp>
        <p:nvSpPr>
          <p:cNvPr id="51204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47712" cy="280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smtClean="0">
                <a:cs typeface="Tahoma" pitchFamily="34" charset="0"/>
              </a:rPr>
              <a:t>Seite </a:t>
            </a:r>
            <a:fld id="{F9447EB9-B772-45DF-99EB-CCD2EB887770}" type="slidenum">
              <a:rPr lang="en-US" sz="1100" smtClean="0">
                <a:cs typeface="Tahoma" pitchFamily="34" charset="0"/>
              </a:rPr>
              <a:pPr eaLnBrk="1" hangingPunct="1"/>
              <a:t>12</a:t>
            </a:fld>
            <a:endParaRPr lang="en-US" sz="1100" smtClean="0"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6" y="2914650"/>
            <a:ext cx="5572124" cy="5238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11150" y="1003300"/>
            <a:ext cx="8274050" cy="54451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Amazon-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Kunden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erwarten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den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bestmöglichen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Kundenservice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besonders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Weihnachten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Bitte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enttäuschen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nicht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!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1600" b="1" dirty="0" err="1">
                <a:latin typeface="Arial" pitchFamily="34" charset="0"/>
                <a:cs typeface="Arial" pitchFamily="34" charset="0"/>
              </a:rPr>
              <a:t>Versenden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rechtzeitig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Setzen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Ihren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 err="1">
                <a:latin typeface="Arial" pitchFamily="34" charset="0"/>
                <a:cs typeface="Arial" pitchFamily="34" charset="0"/>
              </a:rPr>
              <a:t>Angebotsstatus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auf “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inaktiv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”,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wenn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Ihre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Sendungen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nicht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mehr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rechtzeitig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beim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Kunden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eintreffen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oder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passen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die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Bearbeitungszeit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der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Artikel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entsprechend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an.</a:t>
            </a:r>
          </a:p>
          <a:p>
            <a:pPr eaLnBrk="1" hangingPunct="1"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Geben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Paketnummern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wenn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den Versand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bestätigen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smtClean="0"/>
              <a:t>Seite </a:t>
            </a:r>
            <a:fld id="{1FF8D8FA-DF1A-4E8C-9E7F-CDE90DEDF7A5}" type="slidenum">
              <a:rPr lang="en-US" sz="1100" smtClean="0"/>
              <a:pPr eaLnBrk="1" hangingPunct="1">
                <a:defRPr/>
              </a:pPr>
              <a:t>13</a:t>
            </a:fld>
            <a:endParaRPr lang="en-US" sz="1100" smtClean="0"/>
          </a:p>
        </p:txBody>
      </p:sp>
      <p:pic>
        <p:nvPicPr>
          <p:cNvPr id="52228" name="Picture 2" descr="C:\Users\caroleh\AppData\Local\Microsoft\Windows\Temporary Internet Files\Content.IE5\GZMOHV83\MP9004002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1076325"/>
            <a:ext cx="17367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583781" y="3995193"/>
            <a:ext cx="552450" cy="31963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522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614738"/>
            <a:ext cx="1809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984500"/>
            <a:ext cx="88201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924300"/>
            <a:ext cx="2790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643563"/>
            <a:ext cx="89725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Title 1"/>
          <p:cNvSpPr>
            <a:spLocks noGrp="1"/>
          </p:cNvSpPr>
          <p:nvPr>
            <p:ph type="title"/>
          </p:nvPr>
        </p:nvSpPr>
        <p:spPr bwMode="auto">
          <a:xfrm>
            <a:off x="2216150" y="76200"/>
            <a:ext cx="670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i="1" smtClean="0">
                <a:latin typeface="Arial" pitchFamily="34" charset="0"/>
              </a:rPr>
              <a:t>Denken Sie an Ihre Kunden</a:t>
            </a:r>
          </a:p>
        </p:txBody>
      </p:sp>
      <p:sp>
        <p:nvSpPr>
          <p:cNvPr id="52237" name="Rectangle 16"/>
          <p:cNvSpPr txBox="1">
            <a:spLocks noChangeArrowheads="1"/>
          </p:cNvSpPr>
          <p:nvPr/>
        </p:nvSpPr>
        <p:spPr bwMode="auto">
          <a:xfrm>
            <a:off x="2157413" y="449263"/>
            <a:ext cx="69865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 i="1">
                <a:solidFill>
                  <a:schemeClr val="bg1"/>
                </a:solidFill>
                <a:latin typeface="Arial" pitchFamily="34" charset="0"/>
              </a:rPr>
              <a:t>Bieten Sie einen zuverlässigen Lieferservice</a:t>
            </a:r>
            <a:endParaRPr lang="en-US" sz="1800" b="1" i="1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11150" y="1003300"/>
            <a:ext cx="8274050" cy="5445125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Guter Kundenservice geht auch nach dem Versand der Ware weiter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800" b="1" dirty="0" err="1">
                <a:latin typeface="Arial" pitchFamily="34" charset="0"/>
                <a:cs typeface="Arial" pitchFamily="34" charset="0"/>
              </a:rPr>
              <a:t>Antworten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Ihren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Kunden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  <a:hlinkClick r:id="rId2"/>
              </a:rPr>
              <a:t>zeitnah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und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professionell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1800" b="1" dirty="0" err="1">
                <a:latin typeface="Arial" pitchFamily="34" charset="0"/>
                <a:cs typeface="Arial" pitchFamily="34" charset="0"/>
              </a:rPr>
              <a:t>Behalten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Ihre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  <a:hlinkClick r:id="rId3"/>
              </a:rPr>
              <a:t>Kundenstatistiken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Auge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Bearbeiten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Sie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Feedback,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Rücksendungen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und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Erstattungsanfragen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zügig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um A-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bis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-Z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Garantieanträgen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vorzubeugen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smtClean="0"/>
              <a:t>Seite </a:t>
            </a:r>
            <a:fld id="{F66B2FEE-E35B-4A1A-9098-0D575EF43426}" type="slidenum">
              <a:rPr lang="en-US" sz="1100" smtClean="0"/>
              <a:pPr eaLnBrk="1" hangingPunct="1">
                <a:defRPr/>
              </a:pPr>
              <a:t>14</a:t>
            </a:fld>
            <a:endParaRPr lang="en-US" sz="1100" smtClean="0"/>
          </a:p>
        </p:txBody>
      </p:sp>
      <p:sp>
        <p:nvSpPr>
          <p:cNvPr id="53252" name="Rectangle 16"/>
          <p:cNvSpPr txBox="1">
            <a:spLocks noChangeArrowheads="1"/>
          </p:cNvSpPr>
          <p:nvPr/>
        </p:nvSpPr>
        <p:spPr bwMode="auto">
          <a:xfrm>
            <a:off x="2157413" y="449263"/>
            <a:ext cx="69865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 i="1">
                <a:solidFill>
                  <a:schemeClr val="bg1"/>
                </a:solidFill>
                <a:latin typeface="Arial" pitchFamily="34" charset="0"/>
              </a:rPr>
              <a:t>Kundenservice nicht vergessen </a:t>
            </a:r>
            <a:endParaRPr lang="en-US" sz="1800" b="1" i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073650"/>
            <a:ext cx="88773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971675"/>
            <a:ext cx="6667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itle 1"/>
          <p:cNvSpPr>
            <a:spLocks noGrp="1"/>
          </p:cNvSpPr>
          <p:nvPr>
            <p:ph type="title"/>
          </p:nvPr>
        </p:nvSpPr>
        <p:spPr bwMode="auto">
          <a:xfrm>
            <a:off x="2216150" y="76200"/>
            <a:ext cx="670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i="1" smtClean="0">
                <a:latin typeface="Arial" pitchFamily="34" charset="0"/>
              </a:rPr>
              <a:t>Denken Sie an Ihre Kunden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xfrm>
            <a:off x="2190750" y="87313"/>
            <a:ext cx="2543175" cy="34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000" i="1" smtClean="0">
                <a:latin typeface="Arial" pitchFamily="34" charset="0"/>
              </a:rPr>
              <a:t>Agenda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 bwMode="auto">
          <a:xfrm>
            <a:off x="387350" y="1598613"/>
            <a:ext cx="8461375" cy="3135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Analysieren Sie Ihre Verkäufe mit Geschäftsberichten</a:t>
            </a:r>
            <a:endParaRPr lang="fr-FR" sz="2400" smtClean="0">
              <a:latin typeface="Arial" pitchFamily="34" charset="0"/>
              <a:cs typeface="Arial" pitchFamily="34" charset="0"/>
            </a:endParaRPr>
          </a:p>
          <a:p>
            <a:pPr marL="800100" eaLnBrk="1" hangingPunct="1">
              <a:buFont typeface="Wingdings" pitchFamily="2" charset="2"/>
              <a:buChar char="q"/>
            </a:pPr>
            <a:r>
              <a:rPr lang="en-US" sz="2400" smtClean="0">
                <a:latin typeface="Arial" pitchFamily="34" charset="0"/>
              </a:rPr>
              <a:t>So werden Ihre Produkte gefunden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Vorbereitung auf den Kundenansturm</a:t>
            </a:r>
            <a:endParaRPr lang="fr-FR" sz="240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</a:rPr>
              <a:t>Denken Sie an Ihre Kunden</a:t>
            </a:r>
            <a:endParaRPr lang="fr-FR" sz="240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Zusammenfassung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Fragen und Antworten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Referenzen</a:t>
            </a:r>
          </a:p>
        </p:txBody>
      </p:sp>
      <p:sp>
        <p:nvSpPr>
          <p:cNvPr id="54276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47712" cy="280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smtClean="0">
                <a:cs typeface="Tahoma" pitchFamily="34" charset="0"/>
              </a:rPr>
              <a:t>Seite </a:t>
            </a:r>
            <a:fld id="{0B1CD89A-6395-44D9-8C8D-97209B7EC029}" type="slidenum">
              <a:rPr lang="en-US" sz="1100" smtClean="0">
                <a:cs typeface="Tahoma" pitchFamily="34" charset="0"/>
              </a:rPr>
              <a:pPr eaLnBrk="1" hangingPunct="1"/>
              <a:t>15</a:t>
            </a:fld>
            <a:endParaRPr lang="en-US" sz="1100" smtClean="0"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6" y="3314700"/>
            <a:ext cx="5572124" cy="5238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xfrm>
            <a:off x="2216150" y="76200"/>
            <a:ext cx="670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i="1" smtClean="0">
                <a:latin typeface="Arial" pitchFamily="34" charset="0"/>
              </a:rPr>
              <a:t>Zusammenfassung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 bwMode="auto">
          <a:xfrm>
            <a:off x="311150" y="1346200"/>
            <a:ext cx="8274050" cy="544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Behalten Sie Ihre Verkäufe im Auge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um Schnelldreher rechtzeitig nachzusenden und Langsamdreher zu beschleunigen.</a:t>
            </a:r>
          </a:p>
          <a:p>
            <a:pPr eaLnBrk="1" hangingPunct="1">
              <a:spcBef>
                <a:spcPts val="1200"/>
              </a:spcBef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Erhöhen Sie die Attraktivität von Langsamdrehern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, indem Sie bessere Produktdetails und einen gut gewählten Suchknoten hinzufügen.</a:t>
            </a:r>
          </a:p>
          <a:p>
            <a:pPr eaLnBrk="1" hangingPunct="1">
              <a:spcBef>
                <a:spcPts val="1200"/>
              </a:spcBef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Planen Sie voraus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: Halten Sie Ihren Lagerbestand auf dem Laufenden und nutzen Sie die Amazon Anwendungen, um Ihre Verkäufe zu optimieren und Ihren Bestellungen nachzukommen. </a:t>
            </a:r>
          </a:p>
          <a:p>
            <a:pPr eaLnBrk="1" hangingPunct="1">
              <a:spcBef>
                <a:spcPts val="1200"/>
              </a:spcBef>
            </a:pPr>
            <a:r>
              <a:rPr lang="en-US" sz="1800" b="1" smtClean="0">
                <a:latin typeface="Arial" pitchFamily="34" charset="0"/>
                <a:cs typeface="Arial" pitchFamily="34" charset="0"/>
              </a:rPr>
              <a:t>Nutzen Sie zuverlässige Versandmethoden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um enttäuschte Kunden aufgrund verspäteter, verlorener oder stornierter Bestellungen zu vermeiden.</a:t>
            </a:r>
          </a:p>
          <a:p>
            <a:pPr eaLnBrk="1" hangingPunct="1">
              <a:spcBef>
                <a:spcPts val="1200"/>
              </a:spcBef>
            </a:pPr>
            <a:r>
              <a:rPr lang="en-GB" sz="1800" b="1" smtClean="0">
                <a:latin typeface="Arial" pitchFamily="34" charset="0"/>
                <a:cs typeface="Arial" pitchFamily="34" charset="0"/>
              </a:rPr>
              <a:t>Behandeln Sie Ihren Kunden jederzeit freundlich 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und rechnen Sie mit Kundenrückgaben und Rückerstattungen.</a:t>
            </a:r>
          </a:p>
          <a:p>
            <a:pPr eaLnBrk="1" hangingPunct="1">
              <a:spcBef>
                <a:spcPts val="1200"/>
              </a:spcBef>
            </a:pPr>
            <a:r>
              <a:rPr lang="en-GB" sz="1800" b="1" smtClean="0">
                <a:latin typeface="Arial" pitchFamily="34" charset="0"/>
                <a:cs typeface="Arial" pitchFamily="34" charset="0"/>
              </a:rPr>
              <a:t>Kontrollieren Sie Ihre Performance 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und vermeiden Sie mögliche Beschwerden oder eine Suspendierung.</a:t>
            </a:r>
            <a:endParaRPr lang="en-US" sz="18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smtClean="0"/>
              <a:t>Seite </a:t>
            </a:r>
            <a:fld id="{0BFDE859-CDEC-4046-8AD4-634E6A9B5A63}" type="slidenum">
              <a:rPr lang="en-US" sz="1100" smtClean="0"/>
              <a:pPr eaLnBrk="1" hangingPunct="1">
                <a:defRPr/>
              </a:pPr>
              <a:t>16</a:t>
            </a:fld>
            <a:endParaRPr lang="en-US" sz="11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xfrm>
            <a:off x="2216150" y="76200"/>
            <a:ext cx="670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i="1" smtClean="0">
                <a:latin typeface="Arial" pitchFamily="34" charset="0"/>
              </a:rPr>
              <a:t>Fragen und Antworten</a:t>
            </a:r>
          </a:p>
        </p:txBody>
      </p:sp>
      <p:sp>
        <p:nvSpPr>
          <p:cNvPr id="56323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smtClean="0"/>
              <a:t>Seite </a:t>
            </a:r>
            <a:fld id="{EAEE2015-799C-475C-A6A4-E29C6B05DAE2}" type="slidenum">
              <a:rPr lang="en-US" sz="1100" smtClean="0"/>
              <a:pPr eaLnBrk="1" hangingPunct="1">
                <a:defRPr/>
              </a:pPr>
              <a:t>17</a:t>
            </a:fld>
            <a:endParaRPr lang="en-US" sz="1100" smtClean="0"/>
          </a:p>
        </p:txBody>
      </p:sp>
      <p:pic>
        <p:nvPicPr>
          <p:cNvPr id="56324" name="Picture 2" descr="C:\Users\caroleh\AppData\Local\Microsoft\Windows\Temporary Internet Files\Content.IE5\ZCBF7RUN\MC90043316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447800"/>
            <a:ext cx="60309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xfrm>
            <a:off x="2216150" y="76200"/>
            <a:ext cx="670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i="1" smtClean="0">
                <a:latin typeface="Arial" pitchFamily="34" charset="0"/>
              </a:rPr>
              <a:t>Referenzen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11150" y="1223963"/>
            <a:ext cx="8274050" cy="419576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GB" sz="2000" dirty="0" err="1" smtClean="0">
                <a:hlinkClick r:id="rId2"/>
              </a:rPr>
              <a:t>Verkaufserfolg</a:t>
            </a:r>
            <a:r>
              <a:rPr lang="en-GB" sz="2000" dirty="0" smtClean="0">
                <a:hlinkClick r:id="rId2"/>
              </a:rPr>
              <a:t> </a:t>
            </a:r>
            <a:r>
              <a:rPr lang="en-GB" sz="2000" dirty="0" err="1" smtClean="0">
                <a:hlinkClick r:id="rId2"/>
              </a:rPr>
              <a:t>mit</a:t>
            </a:r>
            <a:r>
              <a:rPr lang="en-GB" sz="2000" dirty="0" smtClean="0">
                <a:hlinkClick r:id="rId2"/>
              </a:rPr>
              <a:t> </a:t>
            </a:r>
            <a:r>
              <a:rPr lang="en-GB" sz="2000" dirty="0" err="1" smtClean="0">
                <a:hlinkClick r:id="rId2"/>
              </a:rPr>
              <a:t>Statistiken</a:t>
            </a:r>
            <a:r>
              <a:rPr lang="en-GB" sz="2000" dirty="0" smtClean="0">
                <a:hlinkClick r:id="rId2"/>
              </a:rPr>
              <a:t> und </a:t>
            </a:r>
            <a:r>
              <a:rPr lang="en-GB" sz="2000" dirty="0" err="1" smtClean="0">
                <a:hlinkClick r:id="rId2"/>
              </a:rPr>
              <a:t>Berichten</a:t>
            </a:r>
            <a:endParaRPr lang="en-GB" sz="20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n-GB" sz="2000" dirty="0" smtClean="0">
                <a:hlinkClick r:id="rId3"/>
              </a:rPr>
              <a:t>Erg</a:t>
            </a:r>
            <a:r>
              <a:rPr lang="az-Cyrl-AZ" sz="2000" dirty="0" smtClean="0">
                <a:hlinkClick r:id="rId3"/>
              </a:rPr>
              <a:t>ӓ</a:t>
            </a:r>
            <a:r>
              <a:rPr lang="en-GB" sz="2000" dirty="0" err="1" smtClean="0">
                <a:hlinkClick r:id="rId3"/>
              </a:rPr>
              <a:t>nzung</a:t>
            </a:r>
            <a:r>
              <a:rPr lang="en-GB" sz="2000" dirty="0" smtClean="0">
                <a:hlinkClick r:id="rId3"/>
              </a:rPr>
              <a:t> </a:t>
            </a:r>
            <a:r>
              <a:rPr lang="en-GB" sz="2000" dirty="0" err="1" smtClean="0">
                <a:hlinkClick r:id="rId3"/>
              </a:rPr>
              <a:t>unvollst</a:t>
            </a:r>
            <a:r>
              <a:rPr lang="az-Cyrl-AZ" sz="2000" dirty="0" smtClean="0">
                <a:hlinkClick r:id="rId3"/>
              </a:rPr>
              <a:t>ӓ</a:t>
            </a:r>
            <a:r>
              <a:rPr lang="en-GB" sz="2000" dirty="0" err="1" smtClean="0">
                <a:hlinkClick r:id="rId3"/>
              </a:rPr>
              <a:t>ndiger</a:t>
            </a:r>
            <a:r>
              <a:rPr lang="en-GB" sz="2000" dirty="0" smtClean="0">
                <a:hlinkClick r:id="rId3"/>
              </a:rPr>
              <a:t> </a:t>
            </a:r>
            <a:r>
              <a:rPr lang="en-GB" sz="2000" dirty="0" err="1" smtClean="0">
                <a:hlinkClick r:id="rId3"/>
              </a:rPr>
              <a:t>Produktinformationen</a:t>
            </a:r>
            <a:endParaRPr lang="en-GB" sz="20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n-GB" sz="2000" dirty="0" smtClean="0">
                <a:hlinkClick r:id="rId4"/>
              </a:rPr>
              <a:t>Browse </a:t>
            </a:r>
            <a:r>
              <a:rPr lang="en-GB" sz="2000" dirty="0">
                <a:hlinkClick r:id="rId4"/>
              </a:rPr>
              <a:t>T</a:t>
            </a:r>
            <a:r>
              <a:rPr lang="en-GB" sz="2000" dirty="0" smtClean="0">
                <a:hlinkClick r:id="rId4"/>
              </a:rPr>
              <a:t>ree Guides (BTG) - </a:t>
            </a:r>
            <a:r>
              <a:rPr lang="en-GB" sz="2000" dirty="0" err="1" smtClean="0">
                <a:hlinkClick r:id="rId4"/>
              </a:rPr>
              <a:t>Klassifikationslisten</a:t>
            </a:r>
            <a:endParaRPr lang="en-GB" sz="20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n-GB" sz="2000" dirty="0" smtClean="0">
                <a:hlinkClick r:id="rId5"/>
              </a:rPr>
              <a:t>Versand von </a:t>
            </a:r>
            <a:r>
              <a:rPr lang="en-GB" sz="2000" dirty="0" err="1" smtClean="0">
                <a:hlinkClick r:id="rId5"/>
              </a:rPr>
              <a:t>Bestellungen</a:t>
            </a:r>
            <a:r>
              <a:rPr lang="en-GB" sz="2000" dirty="0" smtClean="0">
                <a:hlinkClick r:id="rId5"/>
              </a:rPr>
              <a:t> best</a:t>
            </a:r>
            <a:r>
              <a:rPr lang="az-Cyrl-AZ" sz="2000" dirty="0" smtClean="0">
                <a:hlinkClick r:id="rId5"/>
              </a:rPr>
              <a:t>ӓ</a:t>
            </a:r>
            <a:r>
              <a:rPr lang="en-GB" sz="2000" dirty="0" err="1" smtClean="0">
                <a:hlinkClick r:id="rId5"/>
              </a:rPr>
              <a:t>tigen</a:t>
            </a:r>
            <a:endParaRPr lang="en-GB" sz="20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n-GB" sz="2000" dirty="0" smtClean="0">
                <a:hlinkClick r:id="rId6"/>
              </a:rPr>
              <a:t>Positives Feedback durch </a:t>
            </a:r>
            <a:r>
              <a:rPr lang="en-GB" sz="2000" dirty="0" err="1" smtClean="0">
                <a:hlinkClick r:id="rId6"/>
              </a:rPr>
              <a:t>KundenService</a:t>
            </a:r>
            <a:endParaRPr lang="en-GB" sz="20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n-GB" sz="2000" dirty="0" err="1" smtClean="0">
                <a:hlinkClick r:id="rId7"/>
              </a:rPr>
              <a:t>Messung</a:t>
            </a:r>
            <a:r>
              <a:rPr lang="en-GB" sz="2000" dirty="0" smtClean="0">
                <a:hlinkClick r:id="rId7"/>
              </a:rPr>
              <a:t> der </a:t>
            </a:r>
            <a:r>
              <a:rPr lang="en-GB" sz="2000" dirty="0" err="1" smtClean="0">
                <a:hlinkClick r:id="rId7"/>
              </a:rPr>
              <a:t>Verk</a:t>
            </a:r>
            <a:r>
              <a:rPr lang="az-Cyrl-AZ" sz="2000" dirty="0" smtClean="0">
                <a:hlinkClick r:id="rId7"/>
              </a:rPr>
              <a:t>ӓ</a:t>
            </a:r>
            <a:r>
              <a:rPr lang="en-GB" sz="2000" dirty="0" err="1" smtClean="0">
                <a:hlinkClick r:id="rId7"/>
              </a:rPr>
              <a:t>uferleistung</a:t>
            </a:r>
            <a:endParaRPr lang="en-US" sz="20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n-US" sz="2000" dirty="0" err="1" smtClean="0">
                <a:hlinkClick r:id="rId8"/>
              </a:rPr>
              <a:t>Tipps</a:t>
            </a:r>
            <a:r>
              <a:rPr lang="en-US" sz="2000" dirty="0" smtClean="0">
                <a:hlinkClick r:id="rId8"/>
              </a:rPr>
              <a:t> </a:t>
            </a:r>
            <a:r>
              <a:rPr lang="en-US" sz="2000" dirty="0" err="1" smtClean="0">
                <a:hlinkClick r:id="rId8"/>
              </a:rPr>
              <a:t>für</a:t>
            </a:r>
            <a:r>
              <a:rPr lang="en-US" sz="2000" dirty="0" smtClean="0">
                <a:hlinkClick r:id="rId8"/>
              </a:rPr>
              <a:t> den </a:t>
            </a:r>
            <a:r>
              <a:rPr lang="en-US" sz="2000" dirty="0" err="1" smtClean="0">
                <a:hlinkClick r:id="rId8"/>
              </a:rPr>
              <a:t>Verkauf</a:t>
            </a:r>
            <a:r>
              <a:rPr lang="en-US" sz="2000" dirty="0" smtClean="0">
                <a:hlinkClick r:id="rId8"/>
              </a:rPr>
              <a:t> in der </a:t>
            </a:r>
            <a:r>
              <a:rPr lang="en-US" sz="2000" dirty="0" err="1" smtClean="0">
                <a:hlinkClick r:id="rId8"/>
              </a:rPr>
              <a:t>Weihnachtszeit</a:t>
            </a:r>
            <a:endParaRPr lang="en-US" sz="20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n-GB" sz="2000" dirty="0" err="1" smtClean="0">
                <a:hlinkClick r:id="rId9"/>
              </a:rPr>
              <a:t>Tipps</a:t>
            </a:r>
            <a:r>
              <a:rPr lang="en-GB" sz="2000" dirty="0" smtClean="0">
                <a:hlinkClick r:id="rId9"/>
              </a:rPr>
              <a:t>: </a:t>
            </a:r>
            <a:r>
              <a:rPr lang="en-GB" sz="2000" dirty="0" err="1" smtClean="0">
                <a:hlinkClick r:id="rId9"/>
              </a:rPr>
              <a:t>Steigern</a:t>
            </a:r>
            <a:r>
              <a:rPr lang="en-GB" sz="2000" dirty="0" smtClean="0">
                <a:hlinkClick r:id="rId9"/>
              </a:rPr>
              <a:t> der </a:t>
            </a:r>
            <a:r>
              <a:rPr lang="en-GB" sz="2000" dirty="0" err="1" smtClean="0">
                <a:hlinkClick r:id="rId9"/>
              </a:rPr>
              <a:t>Verkaufszahlen</a:t>
            </a:r>
            <a:endParaRPr lang="en-US" sz="20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n-US" sz="2000" dirty="0" smtClean="0">
                <a:hlinkClick r:id="rId10"/>
              </a:rPr>
              <a:t>Webinar </a:t>
            </a:r>
            <a:r>
              <a:rPr lang="en-US" sz="2000" dirty="0" err="1" smtClean="0">
                <a:hlinkClick r:id="rId10"/>
              </a:rPr>
              <a:t>Aufnahmen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sz="1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400" dirty="0" smtClean="0"/>
              <a:t>	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1400" dirty="0" smtClean="0"/>
          </a:p>
        </p:txBody>
      </p:sp>
      <p:sp>
        <p:nvSpPr>
          <p:cNvPr id="5734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smtClean="0"/>
              <a:t>Seite </a:t>
            </a:r>
            <a:fld id="{3AE70711-390F-4FA0-A70B-F052EAD71AE5}" type="slidenum">
              <a:rPr lang="en-US" sz="1100" smtClean="0"/>
              <a:pPr eaLnBrk="1" hangingPunct="1">
                <a:defRPr/>
              </a:pPr>
              <a:t>18</a:t>
            </a:fld>
            <a:endParaRPr lang="en-US" sz="11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36525" y="3063875"/>
            <a:ext cx="8832850" cy="138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fr-FR" b="1" smtClean="0">
                <a:solidFill>
                  <a:schemeClr val="bg1"/>
                </a:solidFill>
                <a:hlinkClick r:id="rId2"/>
              </a:rPr>
              <a:t>http://services.amazon.de/informationen/terminewebinare/</a:t>
            </a:r>
            <a:r>
              <a:rPr lang="fr-FR" b="1" smtClean="0">
                <a:solidFill>
                  <a:schemeClr val="bg1"/>
                </a:solidFill>
              </a:rPr>
              <a:t> </a:t>
            </a:r>
            <a:endParaRPr lang="fr-FR" smtClean="0"/>
          </a:p>
        </p:txBody>
      </p:sp>
      <p:sp>
        <p:nvSpPr>
          <p:cNvPr id="58371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smtClean="0"/>
              <a:t>Seite </a:t>
            </a:r>
            <a:fld id="{673B6926-1D8D-4E9D-9CC1-ADC5DC7D3DCB}" type="slidenum">
              <a:rPr lang="en-US" sz="1100" smtClean="0"/>
              <a:pPr eaLnBrk="1" hangingPunct="1">
                <a:defRPr/>
              </a:pPr>
              <a:t>19</a:t>
            </a:fld>
            <a:endParaRPr lang="en-US" sz="11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2190750" y="87313"/>
            <a:ext cx="2543175" cy="34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000" i="1" smtClean="0">
                <a:latin typeface="Arial" pitchFamily="34" charset="0"/>
              </a:rPr>
              <a:t>Agenda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 bwMode="auto">
          <a:xfrm>
            <a:off x="387350" y="1598613"/>
            <a:ext cx="8489950" cy="3135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Analysieren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Ihre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Verkäufe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Geschäftsberichten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So </a:t>
            </a:r>
            <a:r>
              <a:rPr lang="en-US" sz="2400" dirty="0" err="1" smtClean="0">
                <a:latin typeface="Arial" pitchFamily="34" charset="0"/>
              </a:rPr>
              <a:t>werden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Ihre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Produkte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gefunden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Vorbereitung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auf den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Kundenansturm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Denken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Sie</a:t>
            </a:r>
            <a:r>
              <a:rPr lang="en-US" sz="2400" dirty="0" smtClean="0">
                <a:latin typeface="Arial" pitchFamily="34" charset="0"/>
              </a:rPr>
              <a:t> an </a:t>
            </a:r>
            <a:r>
              <a:rPr lang="en-US" sz="2400" dirty="0" err="1" smtClean="0">
                <a:latin typeface="Arial" pitchFamily="34" charset="0"/>
              </a:rPr>
              <a:t>Ihre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Kunden</a:t>
            </a:r>
            <a:endParaRPr lang="en-US" sz="2400" dirty="0" smtClean="0">
              <a:latin typeface="Arial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Zusammenfassung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Fragen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Antworten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Referenzen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614362" cy="280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smtClean="0">
                <a:cs typeface="Tahoma" pitchFamily="34" charset="0"/>
              </a:rPr>
              <a:t>Seite </a:t>
            </a:r>
            <a:fld id="{A0EB9DEE-87F0-4423-B3B1-C20DF74F3651}" type="slidenum">
              <a:rPr lang="en-US" sz="1100" smtClean="0">
                <a:cs typeface="Tahoma" pitchFamily="34" charset="0"/>
              </a:rPr>
              <a:pPr eaLnBrk="1" hangingPunct="1"/>
              <a:t>2</a:t>
            </a:fld>
            <a:endParaRPr lang="en-US" sz="1100" smtClean="0"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5" y="1600200"/>
            <a:ext cx="7715250" cy="4476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numéro de diapositive 17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Seite </a:t>
            </a:r>
            <a:fld id="{1736A2B5-203C-4DDF-ACB4-5106F73FE99C}" type="slidenum">
              <a:rPr lang="en-US" sz="1100" dirty="0" smtClean="0">
                <a:solidFill>
                  <a:srgbClr val="000000"/>
                </a:solidFill>
              </a:rPr>
              <a:pPr eaLnBrk="1" hangingPunct="1">
                <a:defRPr/>
              </a:pPr>
              <a:t>3</a:t>
            </a:fld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90500" y="949325"/>
            <a:ext cx="8810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>
                <a:latin typeface="Arial" pitchFamily="34" charset="0"/>
              </a:rPr>
              <a:t>Gehen Sie zum Menüpunkt „Berichte” und wählen Sie </a:t>
            </a:r>
            <a:r>
              <a:rPr lang="de-DE" sz="1800">
                <a:latin typeface="Arial" pitchFamily="34" charset="0"/>
                <a:hlinkClick r:id="rId3"/>
              </a:rPr>
              <a:t>„</a:t>
            </a:r>
            <a:r>
              <a:rPr lang="en-US" sz="1800">
                <a:solidFill>
                  <a:srgbClr val="000000"/>
                </a:solidFill>
                <a:latin typeface="Arial" pitchFamily="34" charset="0"/>
                <a:hlinkClick r:id="rId3"/>
              </a:rPr>
              <a:t>Statistiken und Berichte</a:t>
            </a:r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”: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0500" y="4502150"/>
            <a:ext cx="88106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de-DE" sz="18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Es gibt zwei wichtige Formen </a:t>
            </a:r>
            <a:r>
              <a:rPr lang="de-DE" sz="18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der Geschäftsberichte</a:t>
            </a:r>
            <a:r>
              <a:rPr lang="de-DE" sz="18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: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de-DE" sz="18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Der „</a:t>
            </a:r>
            <a:r>
              <a:rPr lang="de-DE" sz="1800" b="1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Nach Datum</a:t>
            </a:r>
            <a:r>
              <a:rPr lang="de-DE" sz="18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‟ </a:t>
            </a:r>
            <a:r>
              <a:rPr lang="de-DE" sz="18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Bericht </a:t>
            </a:r>
            <a:r>
              <a:rPr lang="de-DE" sz="18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erzeugt Diagramme und Zusammenstellungen ihres Geschäfts für Tag/Monat/Jahr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de-DE" sz="18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Der „</a:t>
            </a:r>
            <a:r>
              <a:rPr lang="de-DE" sz="1800" b="1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Nach SKU</a:t>
            </a:r>
            <a:r>
              <a:rPr lang="de-DE" sz="18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‟ Bericht ermöglicht detaillierte Tabellen pro </a:t>
            </a:r>
            <a:r>
              <a:rPr lang="de-DE" sz="18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Artikel </a:t>
            </a:r>
            <a:endParaRPr lang="de-DE" sz="1800" dirty="0">
              <a:latin typeface="Arial" pitchFamily="34" charset="0"/>
              <a:ea typeface="ＭＳ Ｐゴシック" pitchFamily="28" charset="-128"/>
              <a:cs typeface="Arial" pitchFamily="34" charset="0"/>
            </a:endParaRPr>
          </a:p>
        </p:txBody>
      </p:sp>
      <p:sp>
        <p:nvSpPr>
          <p:cNvPr id="41989" name="Rectangle 16"/>
          <p:cNvSpPr txBox="1">
            <a:spLocks noChangeArrowheads="1"/>
          </p:cNvSpPr>
          <p:nvPr/>
        </p:nvSpPr>
        <p:spPr bwMode="auto">
          <a:xfrm>
            <a:off x="2157413" y="458788"/>
            <a:ext cx="69865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i="1">
                <a:solidFill>
                  <a:schemeClr val="bg1"/>
                </a:solidFill>
                <a:latin typeface="Arial" pitchFamily="34" charset="0"/>
              </a:rPr>
              <a:t>Wo befinden sich die Berichte?</a:t>
            </a: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819275"/>
            <a:ext cx="57435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157413" y="60325"/>
            <a:ext cx="6986587" cy="388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i="1" smtClean="0">
                <a:latin typeface="Arial" pitchFamily="34" charset="0"/>
              </a:rPr>
              <a:t>Analysieren Sie Ihre Verkäufe mit Geschäftsberichten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17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Seite </a:t>
            </a:r>
            <a:fld id="{FE10F746-1276-4866-9B85-54729C21A9C3}" type="slidenum">
              <a:rPr lang="en-US" sz="1100" dirty="0" smtClean="0">
                <a:solidFill>
                  <a:srgbClr val="000000"/>
                </a:solidFill>
              </a:rPr>
              <a:pPr eaLnBrk="1" hangingPunct="1">
                <a:defRPr/>
              </a:pPr>
              <a:t>4</a:t>
            </a:fld>
            <a:endParaRPr lang="en-US" sz="1100" dirty="0" smtClean="0">
              <a:solidFill>
                <a:srgbClr val="000000"/>
              </a:solidFill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8839200" cy="838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5850"/>
            <a:ext cx="767873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1085850"/>
            <a:ext cx="12604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157413" y="60325"/>
            <a:ext cx="6986587" cy="388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i="1" smtClean="0">
                <a:latin typeface="Arial" pitchFamily="34" charset="0"/>
              </a:rPr>
              <a:t>Analysieren Sie Ihre Verkäufe mit Geschäftsberichten</a:t>
            </a:r>
          </a:p>
        </p:txBody>
      </p:sp>
      <p:sp>
        <p:nvSpPr>
          <p:cNvPr id="43015" name="Rectangle 16"/>
          <p:cNvSpPr txBox="1">
            <a:spLocks noChangeArrowheads="1"/>
          </p:cNvSpPr>
          <p:nvPr/>
        </p:nvSpPr>
        <p:spPr bwMode="auto">
          <a:xfrm>
            <a:off x="2157413" y="449263"/>
            <a:ext cx="69865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i="1">
                <a:solidFill>
                  <a:schemeClr val="bg1"/>
                </a:solidFill>
                <a:latin typeface="Arial" pitchFamily="34" charset="0"/>
              </a:rPr>
              <a:t>Identifizieren von Verkaufstrends: ‘Nach Datum’-Bericht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Seite </a:t>
            </a:r>
            <a:fld id="{DB012D4C-9EE1-4694-9230-0470D329D259}" type="slidenum">
              <a:rPr lang="en-US" sz="1100" dirty="0" smtClean="0">
                <a:solidFill>
                  <a:srgbClr val="000000"/>
                </a:solidFill>
              </a:rPr>
              <a:pPr eaLnBrk="1" hangingPunct="1">
                <a:defRPr/>
              </a:pPr>
              <a:t>5</a:t>
            </a:fld>
            <a:endParaRPr lang="en-US" sz="1100" dirty="0" smtClean="0">
              <a:solidFill>
                <a:srgbClr val="000000"/>
              </a:solidFill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076700"/>
            <a:ext cx="900588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36663"/>
            <a:ext cx="9015413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16"/>
          <p:cNvSpPr txBox="1">
            <a:spLocks noChangeArrowheads="1"/>
          </p:cNvSpPr>
          <p:nvPr/>
        </p:nvSpPr>
        <p:spPr bwMode="auto">
          <a:xfrm>
            <a:off x="2157413" y="449263"/>
            <a:ext cx="69865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i="1">
                <a:solidFill>
                  <a:schemeClr val="bg1"/>
                </a:solidFill>
                <a:latin typeface="Arial" pitchFamily="34" charset="0"/>
              </a:rPr>
              <a:t>Identifizieren Sie Bestseller und Langsamdreher</a:t>
            </a:r>
          </a:p>
        </p:txBody>
      </p:sp>
      <p:sp>
        <p:nvSpPr>
          <p:cNvPr id="44038" name="TextBox 11"/>
          <p:cNvSpPr txBox="1">
            <a:spLocks noChangeArrowheads="1"/>
          </p:cNvSpPr>
          <p:nvPr/>
        </p:nvSpPr>
        <p:spPr bwMode="auto">
          <a:xfrm>
            <a:off x="76200" y="868363"/>
            <a:ext cx="8924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600">
                <a:solidFill>
                  <a:srgbClr val="000000"/>
                </a:solidFill>
                <a:latin typeface="Arial" pitchFamily="34" charset="0"/>
              </a:rPr>
              <a:t>Das Produkt wird von Käufern angesehen, ist aber zu teuer, um Verkäufe zu generieren: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39" name="TextBox 13"/>
          <p:cNvSpPr txBox="1">
            <a:spLocks noChangeArrowheads="1"/>
          </p:cNvSpPr>
          <p:nvPr/>
        </p:nvSpPr>
        <p:spPr bwMode="auto">
          <a:xfrm>
            <a:off x="76200" y="3417888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600">
                <a:solidFill>
                  <a:srgbClr val="000000"/>
                </a:solidFill>
                <a:latin typeface="Arial" pitchFamily="34" charset="0"/>
              </a:rPr>
              <a:t>Diese Produkte weisen wenig Seitenansichten auf. Versuchen Sie Ihre Produkte auf der Produktdetailseite attraktiver zu gestalten. Denken Sie daran, rechtzeitig nachzubestellen.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157413" y="60325"/>
            <a:ext cx="6986587" cy="388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i="1" smtClean="0">
                <a:latin typeface="Arial" pitchFamily="34" charset="0"/>
              </a:rPr>
              <a:t>Analysieren Sie Ihre Verkäufe mit Geschäftsberichten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2190750" y="87313"/>
            <a:ext cx="2543175" cy="34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000" i="1" smtClean="0">
                <a:latin typeface="Arial" pitchFamily="34" charset="0"/>
              </a:rPr>
              <a:t>Agenda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 bwMode="auto">
          <a:xfrm>
            <a:off x="387350" y="1598613"/>
            <a:ext cx="8461375" cy="3135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Analysieren Sie Ihre Verkäufe mit Geschäftsberichten</a:t>
            </a:r>
            <a:endParaRPr lang="fr-FR" sz="2400" smtClean="0">
              <a:latin typeface="Arial" pitchFamily="34" charset="0"/>
              <a:cs typeface="Arial" pitchFamily="34" charset="0"/>
            </a:endParaRPr>
          </a:p>
          <a:p>
            <a:pPr marL="800100" eaLnBrk="1" hangingPunct="1">
              <a:buFont typeface="Wingdings" pitchFamily="2" charset="2"/>
              <a:buChar char="q"/>
            </a:pPr>
            <a:r>
              <a:rPr lang="en-US" sz="2400" smtClean="0">
                <a:latin typeface="Arial" pitchFamily="34" charset="0"/>
              </a:rPr>
              <a:t>So werden Ihre Produkte gefunden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Vorbereitung auf den Kundenansturm</a:t>
            </a:r>
            <a:endParaRPr lang="fr-FR" sz="240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</a:rPr>
              <a:t>Denken Sie an Ihre Kunden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Zusammenfassung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Fragen und Antworten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fr-FR" sz="2400" smtClean="0">
                <a:latin typeface="Arial" pitchFamily="34" charset="0"/>
                <a:cs typeface="Arial" pitchFamily="34" charset="0"/>
              </a:rPr>
              <a:t> Referenzen</a:t>
            </a:r>
          </a:p>
        </p:txBody>
      </p:sp>
      <p:sp>
        <p:nvSpPr>
          <p:cNvPr id="45060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614362" cy="280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smtClean="0">
                <a:cs typeface="Tahoma" pitchFamily="34" charset="0"/>
              </a:rPr>
              <a:t>Seite </a:t>
            </a:r>
            <a:fld id="{F19703A6-C288-459C-B909-E8FCC6C03592}" type="slidenum">
              <a:rPr lang="en-US" sz="1100" smtClean="0">
                <a:cs typeface="Tahoma" pitchFamily="34" charset="0"/>
              </a:rPr>
              <a:pPr eaLnBrk="1" hangingPunct="1"/>
              <a:t>6</a:t>
            </a:fld>
            <a:endParaRPr lang="en-US" sz="1100" smtClean="0"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6" y="2009775"/>
            <a:ext cx="5410200" cy="5238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Seite </a:t>
            </a:r>
            <a:fld id="{C67EB274-70EB-4117-9D7C-6EB0421712B0}" type="slidenum">
              <a:rPr lang="en-US" sz="1100" dirty="0" smtClean="0">
                <a:solidFill>
                  <a:srgbClr val="000000"/>
                </a:solidFill>
              </a:rPr>
              <a:pPr eaLnBrk="1" hangingPunct="1">
                <a:defRPr/>
              </a:pPr>
              <a:t>7</a:t>
            </a:fld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134938" y="952500"/>
            <a:ext cx="866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600">
                <a:solidFill>
                  <a:srgbClr val="000000"/>
                </a:solidFill>
                <a:latin typeface="Arial" pitchFamily="34" charset="0"/>
              </a:rPr>
              <a:t>Neben den Geschäftsberichten können Sie auch auf den Bericht ‘</a:t>
            </a:r>
            <a:r>
              <a:rPr lang="en-GB" sz="1600">
                <a:solidFill>
                  <a:srgbClr val="000000"/>
                </a:solidFill>
                <a:latin typeface="Arial" pitchFamily="34" charset="0"/>
                <a:hlinkClick r:id="rId2"/>
              </a:rPr>
              <a:t>Angebote mit fehlenden Informationen</a:t>
            </a:r>
            <a:r>
              <a:rPr lang="en-GB" sz="1600">
                <a:solidFill>
                  <a:srgbClr val="000000"/>
                </a:solidFill>
                <a:latin typeface="Arial" pitchFamily="34" charset="0"/>
              </a:rPr>
              <a:t>’ zugreifen: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750742" y="3881854"/>
            <a:ext cx="371478" cy="490121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290638"/>
            <a:ext cx="18145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371975"/>
            <a:ext cx="89535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533399" y="6086475"/>
            <a:ext cx="2733675" cy="628650"/>
          </a:xfrm>
          <a:prstGeom prst="wedgeRoundRectCallout">
            <a:avLst>
              <a:gd name="adj1" fmla="val -34690"/>
              <a:gd name="adj2" fmla="val -122349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10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Unvollständige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Produkinformationen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lassen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Kunden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zögern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en-GB" sz="10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Ihre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Produkte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zu</a:t>
            </a:r>
            <a:r>
              <a:rPr lang="en-GB" sz="10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kaufen</a:t>
            </a:r>
            <a:endParaRPr lang="en-US" sz="10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6092" name="Rectangle 16"/>
          <p:cNvSpPr txBox="1">
            <a:spLocks noChangeArrowheads="1"/>
          </p:cNvSpPr>
          <p:nvPr/>
        </p:nvSpPr>
        <p:spPr bwMode="auto">
          <a:xfrm>
            <a:off x="2157413" y="60325"/>
            <a:ext cx="69865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So werden Ihre Produkte gefunden</a:t>
            </a:r>
          </a:p>
        </p:txBody>
      </p:sp>
      <p:sp>
        <p:nvSpPr>
          <p:cNvPr id="46093" name="Rectangle 16"/>
          <p:cNvSpPr txBox="1">
            <a:spLocks noChangeArrowheads="1"/>
          </p:cNvSpPr>
          <p:nvPr/>
        </p:nvSpPr>
        <p:spPr bwMode="auto">
          <a:xfrm>
            <a:off x="2157413" y="449263"/>
            <a:ext cx="69865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 i="1">
                <a:solidFill>
                  <a:schemeClr val="bg1"/>
                </a:solidFill>
                <a:latin typeface="Arial" pitchFamily="34" charset="0"/>
              </a:rPr>
              <a:t>Vervollständigen Sie die Angebots-Informationen</a:t>
            </a:r>
            <a:endParaRPr lang="en-US" sz="1800" b="1" i="1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Seite </a:t>
            </a:r>
            <a:fld id="{B2D45C62-7EB5-459E-9629-02CD2651D94A}" type="slidenum">
              <a:rPr lang="en-US" sz="1100" dirty="0" smtClean="0">
                <a:solidFill>
                  <a:srgbClr val="000000"/>
                </a:solidFill>
              </a:rPr>
              <a:pPr eaLnBrk="1" hangingPunct="1">
                <a:defRPr/>
              </a:pPr>
              <a:t>8</a:t>
            </a:fld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134938" y="952500"/>
            <a:ext cx="8799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600">
                <a:latin typeface="Arial" pitchFamily="34" charset="0"/>
              </a:rPr>
              <a:t>Mit richtigen </a:t>
            </a:r>
            <a:r>
              <a:rPr lang="en-US" sz="1600" b="1">
                <a:latin typeface="Arial" pitchFamily="34" charset="0"/>
                <a:hlinkClick r:id="rId2"/>
              </a:rPr>
              <a:t>Suchknoten</a:t>
            </a:r>
            <a:r>
              <a:rPr lang="en-US" sz="1600">
                <a:hlinkClick r:id="rId2"/>
              </a:rPr>
              <a:t> </a:t>
            </a:r>
            <a:r>
              <a:rPr lang="de-DE" sz="1600">
                <a:latin typeface="Arial" pitchFamily="34" charset="0"/>
              </a:rPr>
              <a:t>stellen Sie sicher, dass Ihre Produkte schnell und einfach im Katalog von Amazon.de gefunden werden</a:t>
            </a:r>
            <a:r>
              <a:rPr lang="en-GB" sz="1600">
                <a:solidFill>
                  <a:srgbClr val="000000"/>
                </a:solidFill>
                <a:latin typeface="Arial" pitchFamily="34" charset="0"/>
              </a:rPr>
              <a:t>: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108" name="Rectangle 16"/>
          <p:cNvSpPr txBox="1">
            <a:spLocks noChangeArrowheads="1"/>
          </p:cNvSpPr>
          <p:nvPr/>
        </p:nvSpPr>
        <p:spPr bwMode="auto">
          <a:xfrm>
            <a:off x="2157413" y="449263"/>
            <a:ext cx="69865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 i="1" dirty="0" err="1">
                <a:solidFill>
                  <a:schemeClr val="bg1"/>
                </a:solidFill>
                <a:latin typeface="Arial" pitchFamily="34" charset="0"/>
              </a:rPr>
              <a:t>Hinzufügen</a:t>
            </a:r>
            <a:r>
              <a:rPr lang="en-GB" sz="1800" b="1" i="1" dirty="0">
                <a:solidFill>
                  <a:schemeClr val="bg1"/>
                </a:solidFill>
                <a:latin typeface="Arial" pitchFamily="34" charset="0"/>
              </a:rPr>
              <a:t> von </a:t>
            </a:r>
            <a:r>
              <a:rPr lang="en-GB" sz="1800" b="1" i="1" dirty="0" err="1">
                <a:solidFill>
                  <a:schemeClr val="bg1"/>
                </a:solidFill>
                <a:latin typeface="Arial" pitchFamily="34" charset="0"/>
              </a:rPr>
              <a:t>Suchknoten</a:t>
            </a:r>
            <a:endParaRPr lang="en-US" sz="18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036763"/>
            <a:ext cx="35496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4746772" y="5248274"/>
            <a:ext cx="3713712" cy="1257301"/>
          </a:xfrm>
          <a:prstGeom prst="wedgeRoundRectCallout">
            <a:avLst>
              <a:gd name="adj1" fmla="val 25225"/>
              <a:gd name="adj2" fmla="val -174403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Mit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einem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präzisem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Suchknoten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steigt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die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Wahrscheinlichkeit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dass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potentielle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Kunden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Ihr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Produkt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mit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höherer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Wahrscheinlichkeit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in den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Suchergebnissen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finden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können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 </a:t>
            </a:r>
            <a:endParaRPr lang="en-US" sz="11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471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036763"/>
            <a:ext cx="4210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7226" y="5248275"/>
            <a:ext cx="3713712" cy="1228725"/>
          </a:xfrm>
          <a:prstGeom prst="wedgeRoundRectCallout">
            <a:avLst>
              <a:gd name="adj1" fmla="val 25479"/>
              <a:gd name="adj2" fmla="val -165244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Keine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Suchknoten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oder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sehr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generelle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Suchknoten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kann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in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vielen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Fällen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bedeuten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dass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Ihr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Produkt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in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der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Masse </a:t>
            </a:r>
            <a:r>
              <a:rPr lang="en-GB" sz="1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untergeht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 </a:t>
            </a:r>
            <a:endParaRPr lang="en-US" sz="11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7117" name="Rectangle 16"/>
          <p:cNvSpPr txBox="1">
            <a:spLocks noChangeArrowheads="1"/>
          </p:cNvSpPr>
          <p:nvPr/>
        </p:nvSpPr>
        <p:spPr bwMode="auto">
          <a:xfrm>
            <a:off x="2157413" y="60325"/>
            <a:ext cx="69865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So werden Ihre Produkte gefunden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Seite </a:t>
            </a:r>
            <a:fld id="{8474BCD4-A6AB-4A4C-AF9C-18C80720D1FE}" type="slidenum">
              <a:rPr lang="en-US" sz="1100" dirty="0" smtClean="0">
                <a:solidFill>
                  <a:srgbClr val="000000"/>
                </a:solidFill>
              </a:rPr>
              <a:pPr eaLnBrk="1" hangingPunct="1">
                <a:defRPr/>
              </a:pPr>
              <a:t>9</a:t>
            </a:fld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134938" y="952500"/>
            <a:ext cx="8799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600">
                <a:latin typeface="Arial" pitchFamily="34" charset="0"/>
              </a:rPr>
              <a:t>Sie können die Suchknoten für einzelne Produkte hinzufügen, indem Sie in Seller Central “Lagerbestand” “Lagerbestand verwalten” aufrufen und unter “Aktionen” für das jeweilige Produkt die “Details bearbeiten”.</a:t>
            </a:r>
            <a:endParaRPr lang="en-US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62261" y="2505094"/>
            <a:ext cx="638175" cy="22075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738" y="3298825"/>
            <a:ext cx="8797925" cy="244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Sie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können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für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viele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Produkte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 die 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Suchknoten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mit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Lagerbestandsdateien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hochladen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Laden 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Sie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 den 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  <a:hlinkClick r:id="rId2"/>
              </a:rPr>
              <a:t>Browse Tree Guide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 (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Klassifikationslisten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) 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für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Ihre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Produktkategorie</a:t>
            </a:r>
            <a:r>
              <a:rPr lang="en-GB" sz="1600" dirty="0"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latin typeface="Arial" pitchFamily="34" charset="0"/>
                <a:ea typeface="ＭＳ Ｐゴシック" pitchFamily="28" charset="-128"/>
                <a:cs typeface="Arial" pitchFamily="34" charset="0"/>
              </a:rPr>
              <a:t>herunter</a:t>
            </a:r>
            <a:endParaRPr lang="en-GB" sz="1600" dirty="0">
              <a:latin typeface="Arial" pitchFamily="34" charset="0"/>
              <a:ea typeface="ＭＳ Ｐゴシック" pitchFamily="28" charset="-128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Wählen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Sie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den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zutreffendsten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Suchknoten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für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das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Produkt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aus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(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Vermeiden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Sie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die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grau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dargestellten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/>
            </a:r>
            <a:b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</a:b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‘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generellen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’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Suchknoten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GB" sz="1600" dirty="0">
              <a:solidFill>
                <a:srgbClr val="000000"/>
              </a:solidFill>
              <a:latin typeface="Arial" pitchFamily="34" charset="0"/>
              <a:ea typeface="ＭＳ Ｐゴシック" pitchFamily="28" charset="-128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rgbClr val="000000"/>
              </a:solidFill>
              <a:latin typeface="Arial" pitchFamily="34" charset="0"/>
              <a:ea typeface="ＭＳ Ｐゴシック" pitchFamily="28" charset="-128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Geben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Sie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die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Nummer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des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entsprechenden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Suchknotens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in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Ihre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Lagerbestandsdatei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ea typeface="ＭＳ Ｐゴシック" pitchFamily="28" charset="-128"/>
                <a:cs typeface="Arial" pitchFamily="34" charset="0"/>
              </a:rPr>
              <a:t>ein</a:t>
            </a:r>
            <a:endParaRPr lang="en-US" sz="1600" dirty="0">
              <a:solidFill>
                <a:srgbClr val="000000"/>
              </a:solidFill>
              <a:latin typeface="Arial" pitchFamily="34" charset="0"/>
              <a:ea typeface="ＭＳ Ｐゴシック" pitchFamily="28" charset="-128"/>
              <a:cs typeface="Arial" pitchFamily="34" charset="0"/>
            </a:endParaRPr>
          </a:p>
        </p:txBody>
      </p:sp>
      <p:pic>
        <p:nvPicPr>
          <p:cNvPr id="481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11338"/>
            <a:ext cx="1809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751013"/>
            <a:ext cx="58721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968500"/>
            <a:ext cx="47148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281488"/>
            <a:ext cx="4038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5803900"/>
            <a:ext cx="56578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2" name="Rectangle 16"/>
          <p:cNvSpPr txBox="1">
            <a:spLocks noChangeArrowheads="1"/>
          </p:cNvSpPr>
          <p:nvPr/>
        </p:nvSpPr>
        <p:spPr bwMode="auto">
          <a:xfrm>
            <a:off x="2157413" y="60325"/>
            <a:ext cx="69865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i="1">
                <a:solidFill>
                  <a:schemeClr val="bg1"/>
                </a:solidFill>
                <a:latin typeface="Arial" pitchFamily="34" charset="0"/>
              </a:rPr>
              <a:t>So werden Ihre Produkte gefunden</a:t>
            </a:r>
          </a:p>
        </p:txBody>
      </p:sp>
      <p:sp>
        <p:nvSpPr>
          <p:cNvPr id="48143" name="Slide Number Placeholder 2"/>
          <p:cNvSpPr txBox="1">
            <a:spLocks/>
          </p:cNvSpPr>
          <p:nvPr/>
        </p:nvSpPr>
        <p:spPr bwMode="auto">
          <a:xfrm>
            <a:off x="4319588" y="6553200"/>
            <a:ext cx="76041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>
                <a:solidFill>
                  <a:srgbClr val="000000"/>
                </a:solidFill>
              </a:rPr>
              <a:t>Seite </a:t>
            </a:r>
            <a:fld id="{AD0A42E2-15A0-40C6-91B7-3794D7D062CA}" type="slidenum">
              <a:rPr lang="en-US" sz="1100">
                <a:solidFill>
                  <a:srgbClr val="000000"/>
                </a:solidFill>
              </a:rPr>
              <a:pPr algn="ctr" eaLnBrk="1" hangingPunct="1"/>
              <a:t>9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5" name="Rectangle 16"/>
          <p:cNvSpPr txBox="1">
            <a:spLocks noChangeArrowheads="1"/>
          </p:cNvSpPr>
          <p:nvPr/>
        </p:nvSpPr>
        <p:spPr bwMode="auto">
          <a:xfrm>
            <a:off x="2157413" y="449263"/>
            <a:ext cx="69865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 i="1" dirty="0" err="1">
                <a:solidFill>
                  <a:schemeClr val="bg1"/>
                </a:solidFill>
                <a:latin typeface="Arial" pitchFamily="34" charset="0"/>
              </a:rPr>
              <a:t>Hinzufügen</a:t>
            </a:r>
            <a:r>
              <a:rPr lang="en-GB" sz="1800" b="1" i="1" dirty="0">
                <a:solidFill>
                  <a:schemeClr val="bg1"/>
                </a:solidFill>
                <a:latin typeface="Arial" pitchFamily="34" charset="0"/>
              </a:rPr>
              <a:t> von </a:t>
            </a:r>
            <a:r>
              <a:rPr lang="en-GB" sz="1800" b="1" i="1" dirty="0" err="1">
                <a:solidFill>
                  <a:schemeClr val="bg1"/>
                </a:solidFill>
                <a:latin typeface="Arial" pitchFamily="34" charset="0"/>
              </a:rPr>
              <a:t>Suchknoten</a:t>
            </a:r>
            <a:endParaRPr lang="en-US" sz="1800" b="1" i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mazon.com Services">
  <a:themeElements>
    <a:clrScheme name="1_Amazon.com Services 1">
      <a:dk1>
        <a:srgbClr val="000066"/>
      </a:dk1>
      <a:lt1>
        <a:srgbClr val="FFFFFF"/>
      </a:lt1>
      <a:dk2>
        <a:srgbClr val="2149A3"/>
      </a:dk2>
      <a:lt2>
        <a:srgbClr val="FFB601"/>
      </a:lt2>
      <a:accent1>
        <a:srgbClr val="FF9933"/>
      </a:accent1>
      <a:accent2>
        <a:srgbClr val="00CC00"/>
      </a:accent2>
      <a:accent3>
        <a:srgbClr val="ABB1CE"/>
      </a:accent3>
      <a:accent4>
        <a:srgbClr val="DADADA"/>
      </a:accent4>
      <a:accent5>
        <a:srgbClr val="FFCAAD"/>
      </a:accent5>
      <a:accent6>
        <a:srgbClr val="00B900"/>
      </a:accent6>
      <a:hlink>
        <a:srgbClr val="003399"/>
      </a:hlink>
      <a:folHlink>
        <a:srgbClr val="F67E3C"/>
      </a:folHlink>
    </a:clrScheme>
    <a:fontScheme name="1_Amazon.com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Amazon.com Services 1">
        <a:dk1>
          <a:srgbClr val="000066"/>
        </a:dk1>
        <a:lt1>
          <a:srgbClr val="FFFFFF"/>
        </a:lt1>
        <a:dk2>
          <a:srgbClr val="2149A3"/>
        </a:dk2>
        <a:lt2>
          <a:srgbClr val="FFB601"/>
        </a:lt2>
        <a:accent1>
          <a:srgbClr val="FF9933"/>
        </a:accent1>
        <a:accent2>
          <a:srgbClr val="00CC00"/>
        </a:accent2>
        <a:accent3>
          <a:srgbClr val="ABB1CE"/>
        </a:accent3>
        <a:accent4>
          <a:srgbClr val="DADADA"/>
        </a:accent4>
        <a:accent5>
          <a:srgbClr val="FFCAAD"/>
        </a:accent5>
        <a:accent6>
          <a:srgbClr val="00B900"/>
        </a:accent6>
        <a:hlink>
          <a:srgbClr val="003399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0_AmazonLayout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anchor="ctr"/>
      <a:lstStyle>
        <a:defPPr algn="ctr">
          <a:lnSpc>
            <a:spcPct val="150000"/>
          </a:lnSpc>
          <a:defRPr sz="1100" dirty="0">
            <a:solidFill>
              <a:prstClr val="black"/>
            </a:solidFill>
            <a:latin typeface="Arial" pitchFamily="34" charset="0"/>
            <a:ea typeface="Tahoma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Amazon.com Services">
  <a:themeElements>
    <a:clrScheme name="1_Amazon.com Services 1">
      <a:dk1>
        <a:srgbClr val="000066"/>
      </a:dk1>
      <a:lt1>
        <a:srgbClr val="FFFFFF"/>
      </a:lt1>
      <a:dk2>
        <a:srgbClr val="2149A3"/>
      </a:dk2>
      <a:lt2>
        <a:srgbClr val="FFB601"/>
      </a:lt2>
      <a:accent1>
        <a:srgbClr val="FF9933"/>
      </a:accent1>
      <a:accent2>
        <a:srgbClr val="00CC00"/>
      </a:accent2>
      <a:accent3>
        <a:srgbClr val="ABB1CE"/>
      </a:accent3>
      <a:accent4>
        <a:srgbClr val="DADADA"/>
      </a:accent4>
      <a:accent5>
        <a:srgbClr val="FFCAAD"/>
      </a:accent5>
      <a:accent6>
        <a:srgbClr val="00B900"/>
      </a:accent6>
      <a:hlink>
        <a:srgbClr val="003399"/>
      </a:hlink>
      <a:folHlink>
        <a:srgbClr val="F67E3C"/>
      </a:folHlink>
    </a:clrScheme>
    <a:fontScheme name="1_Amazon.com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Amazon.com Services 1">
        <a:dk1>
          <a:srgbClr val="000066"/>
        </a:dk1>
        <a:lt1>
          <a:srgbClr val="FFFFFF"/>
        </a:lt1>
        <a:dk2>
          <a:srgbClr val="2149A3"/>
        </a:dk2>
        <a:lt2>
          <a:srgbClr val="FFB601"/>
        </a:lt2>
        <a:accent1>
          <a:srgbClr val="FF9933"/>
        </a:accent1>
        <a:accent2>
          <a:srgbClr val="00CC00"/>
        </a:accent2>
        <a:accent3>
          <a:srgbClr val="ABB1CE"/>
        </a:accent3>
        <a:accent4>
          <a:srgbClr val="DADADA"/>
        </a:accent4>
        <a:accent5>
          <a:srgbClr val="FFCAAD"/>
        </a:accent5>
        <a:accent6>
          <a:srgbClr val="00B900"/>
        </a:accent6>
        <a:hlink>
          <a:srgbClr val="003399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F61C26E358D45A8FEDA48A754C68D" ma:contentTypeVersion="0" ma:contentTypeDescription="Create a new document." ma:contentTypeScope="" ma:versionID="4a2429f74b96829a363b27e1ce75076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13E179-DF6E-4E5F-8FDC-B38D493F8F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4A0A96-5653-4E51-9904-39462D7F7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453C3B9-6CC8-49D9-A3F8-170D8C26FC79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14743</TotalTime>
  <Words>943</Words>
  <Application>Microsoft Office PowerPoint</Application>
  <PresentationFormat>On-screen Show (4:3)</PresentationFormat>
  <Paragraphs>175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Tahoma</vt:lpstr>
      <vt:lpstr>ＭＳ Ｐゴシック</vt:lpstr>
      <vt:lpstr>Arial</vt:lpstr>
      <vt:lpstr>Wingdings</vt:lpstr>
      <vt:lpstr>Times New Roman</vt:lpstr>
      <vt:lpstr>Frutiger 45 Light</vt:lpstr>
      <vt:lpstr>Calibri</vt:lpstr>
      <vt:lpstr>Frutiger 57Cn</vt:lpstr>
      <vt:lpstr>Segoe</vt:lpstr>
      <vt:lpstr>Segoe Semibold</vt:lpstr>
      <vt:lpstr>1_Amazon.com Services</vt:lpstr>
      <vt:lpstr>2010_AmazonLayoutDE</vt:lpstr>
      <vt:lpstr>2_Amazon.com Services</vt:lpstr>
      <vt:lpstr>PowerPoint Presentation</vt:lpstr>
      <vt:lpstr>Agenda</vt:lpstr>
      <vt:lpstr>Analysieren Sie Ihre Verkäufe mit Geschäftsberichten</vt:lpstr>
      <vt:lpstr>Analysieren Sie Ihre Verkäufe mit Geschäftsberichten</vt:lpstr>
      <vt:lpstr>Analysieren Sie Ihre Verkäufe mit Geschäftsberichten</vt:lpstr>
      <vt:lpstr>Agenda</vt:lpstr>
      <vt:lpstr>PowerPoint Presentation</vt:lpstr>
      <vt:lpstr>PowerPoint Presentation</vt:lpstr>
      <vt:lpstr>PowerPoint Presentation</vt:lpstr>
      <vt:lpstr>Agenda</vt:lpstr>
      <vt:lpstr>Vorbereitung auf den Kundenansturm</vt:lpstr>
      <vt:lpstr>Agenda</vt:lpstr>
      <vt:lpstr>Denken Sie an Ihre Kunden</vt:lpstr>
      <vt:lpstr>Denken Sie an Ihre Kunden</vt:lpstr>
      <vt:lpstr>Agenda</vt:lpstr>
      <vt:lpstr>Zusammenfassung</vt:lpstr>
      <vt:lpstr>Fragen und Antworten</vt:lpstr>
      <vt:lpstr>Referenzen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MGB 2004 Segment/Role Breakout Session</dc:subject>
  <dc:creator>lidast</dc:creator>
  <dc:description>Template design: aliciad_x000d_
Formatter: design@slidework.com_x000d_
Event Date:_x000d_
Event Location:_x000d_
Speech Length:_x000d_
Audience:_x000d_
Key Topics:</dc:description>
  <cp:lastModifiedBy>Henry, Carole</cp:lastModifiedBy>
  <cp:revision>948</cp:revision>
  <dcterms:created xsi:type="dcterms:W3CDTF">2009-01-22T00:50:41Z</dcterms:created>
  <dcterms:modified xsi:type="dcterms:W3CDTF">2011-12-01T10:09:34Z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dience">
    <vt:lpwstr>Internal</vt:lpwstr>
  </property>
  <property fmtid="{D5CDD505-2E9C-101B-9397-08002B2CF9AE}" pid="3" name="Status">
    <vt:lpwstr>Draft</vt:lpwstr>
  </property>
</Properties>
</file>