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5213" r:id="rId5"/>
    <p:sldMasterId id="2147485222" r:id="rId6"/>
  </p:sldMasterIdLst>
  <p:notesMasterIdLst>
    <p:notesMasterId r:id="rId24"/>
  </p:notesMasterIdLst>
  <p:handoutMasterIdLst>
    <p:handoutMasterId r:id="rId25"/>
  </p:handoutMasterIdLst>
  <p:sldIdLst>
    <p:sldId id="420" r:id="rId7"/>
    <p:sldId id="439" r:id="rId8"/>
    <p:sldId id="524" r:id="rId9"/>
    <p:sldId id="553" r:id="rId10"/>
    <p:sldId id="554" r:id="rId11"/>
    <p:sldId id="512" r:id="rId12"/>
    <p:sldId id="555" r:id="rId13"/>
    <p:sldId id="544" r:id="rId14"/>
    <p:sldId id="545" r:id="rId15"/>
    <p:sldId id="546" r:id="rId16"/>
    <p:sldId id="547" r:id="rId17"/>
    <p:sldId id="548" r:id="rId18"/>
    <p:sldId id="549" r:id="rId19"/>
    <p:sldId id="551" r:id="rId20"/>
    <p:sldId id="539" r:id="rId21"/>
    <p:sldId id="534" r:id="rId22"/>
    <p:sldId id="479" r:id="rId2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eh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0000"/>
    <a:srgbClr val="F3DD8D"/>
    <a:srgbClr val="FF9900"/>
    <a:srgbClr val="4D4D4D"/>
    <a:srgbClr val="5C5C5C"/>
    <a:srgbClr val="006699"/>
    <a:srgbClr val="99CC33"/>
    <a:srgbClr val="DAE3F5"/>
    <a:srgbClr val="E9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956" y="-372"/>
      </p:cViewPr>
      <p:guideLst>
        <p:guide orient="horz" pos="800"/>
        <p:guide orient="horz" pos="1813"/>
        <p:guide pos="4080"/>
        <p:guide pos="160"/>
        <p:guide pos="53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notesViewPr>
    <p:cSldViewPr snapToGrid="0">
      <p:cViewPr varScale="1">
        <p:scale>
          <a:sx n="83" d="100"/>
          <a:sy n="83" d="100"/>
        </p:scale>
        <p:origin x="-3108" y="-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Segoe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33"/>
            <a:ext cx="613049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191865" y="9430133"/>
            <a:ext cx="605811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65828C5E-1C61-4611-A38B-BF2BED1D9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2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066"/>
            <a:ext cx="5438140" cy="4466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44711"/>
            <a:ext cx="5617523" cy="38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4127" y="9428397"/>
            <a:ext cx="126197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84FB105F-ACCD-47AE-A606-A721098D0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332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dirty="0" smtClean="0">
                <a:ea typeface="ＭＳ Ｐゴシック" pitchFamily="28" charset="-128"/>
              </a:rPr>
              <a:t>© 2004 Microsoft Corporation. Tous droits réservés.</a:t>
            </a:r>
          </a:p>
          <a:p>
            <a:pPr eaLnBrk="1" hangingPunct="1"/>
            <a:r>
              <a:rPr lang="fr-FR" dirty="0" smtClean="0">
                <a:ea typeface="ＭＳ Ｐゴシック" pitchFamily="28" charset="-128"/>
              </a:rPr>
              <a:t>La fonction de cette présentation est purement informative. Microsoft n’apporte aucune garantie, expresse ou implicite.</a:t>
            </a:r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1</a:t>
            </a: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 smtClean="0">
                <a:solidFill>
                  <a:srgbClr val="808080"/>
                </a:solidFill>
              </a:rPr>
              <a:t>Vous restez le propriétaire de votre stock et le vendeur officiel tandis qu’Amazon assure l’intendance.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disposez d’un accès en temps réel aux informations et aux rapports sur votre stock via notre outil Web.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gardez la maîtrise de tous les aspects liés à la vente : gestion des offres, description et tarification des produits.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 smtClean="0">
                <a:solidFill>
                  <a:srgbClr val="808080"/>
                </a:solidFill>
              </a:rPr>
              <a:t>Vous restez le propriétaire de votre stock et le vendeur officiel tandis qu’Amazon assure l’intendance.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disposez d’un accès en temps réel aux informations et aux rapports sur votre stock via notre outil Web.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gardez la maîtrise de tous les aspects liés à la vente : gestion des offres, description et tarification des produits.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 smtClean="0">
                <a:solidFill>
                  <a:srgbClr val="808080"/>
                </a:solidFill>
              </a:rPr>
              <a:t>Vous restez le propriétaire de votre stock et le vendeur officiel tandis qu’Amazon assure l’intendance.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disposez d’un accès en temps réel aux informations et aux rapports sur votre stock via notre outil Web.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gardez la maîtrise de tous les aspects liés à la vente : gestion des offres, description et tarification des produits.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 smtClean="0">
                <a:solidFill>
                  <a:srgbClr val="808080"/>
                </a:solidFill>
              </a:rPr>
              <a:t>Vous restez le propriétaire de votre stock et le vendeur officiel tandis qu’Amazon assure l’intendance.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disposez d’un accès en temps réel aux informations et aux rapports sur votre stock via notre outil Web.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gardez la maîtrise de tous les aspects liés à la vente : gestion des offres, description et tarification des produits.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  <a:latin typeface="Frutiger 57Cn" pitchFamily="34" charset="0"/>
                <a:ea typeface="MS PGothic" pitchFamily="34" charset="-128"/>
                <a:cs typeface="Arial" pitchFamily="34" charset="0"/>
              </a:rPr>
              <a:t>www.amazon.co.uk</a:t>
            </a:r>
            <a:endParaRPr lang="en-US" dirty="0">
              <a:solidFill>
                <a:srgbClr val="000000"/>
              </a:solidFill>
              <a:latin typeface="Frutiger 57Cn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683014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marL="0" marR="0" indent="0" algn="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Click to edit Mas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-  </a:t>
            </a:r>
            <a:r>
              <a:rPr lang="en-GB" sz="1100" dirty="0" smtClean="0">
                <a:effectLst/>
                <a:latin typeface="Calibri"/>
                <a:ea typeface="Calibri"/>
              </a:rPr>
              <a:t>Confidential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 </a:t>
            </a:r>
            <a:r>
              <a:rPr lang="en-GB" sz="1100" dirty="0" smtClean="0">
                <a:effectLst/>
                <a:latin typeface="Calibri"/>
                <a:ea typeface="Calibri"/>
              </a:rPr>
              <a:t>© 1996-2011, Amazon.com, Inc. or its affiliates.  All rights reserved.</a:t>
            </a:r>
            <a:r>
              <a:rPr lang="en-US" sz="1100" dirty="0" smtClean="0">
                <a:effectLst/>
                <a:latin typeface="Calibri"/>
                <a:ea typeface="Calibri"/>
              </a:rPr>
              <a:t/>
            </a:r>
            <a:br>
              <a:rPr lang="en-US" sz="1100" dirty="0" smtClean="0">
                <a:effectLst/>
                <a:latin typeface="Calibri"/>
                <a:ea typeface="Calibri"/>
              </a:rPr>
            </a:b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3555" name="Picture 3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004" y="2246948"/>
            <a:ext cx="2864737" cy="62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91E63666-3D1C-481D-9833-65E62B7CD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174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445" y="15049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83612F89-C283-4BAC-AAB4-725DBDE49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277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1334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4292A2D-51B4-41C0-841E-64B3C11C9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379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9A367B2-201F-40E1-A9F7-2C0A0D54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481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64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0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948ADF33-F894-4C3E-8FB5-1F886A9E847A}" type="datetime1">
              <a:rPr lang="en-US" smtClean="0"/>
              <a:t>1/25/2012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1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17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CCB7D674-89F6-40ED-92E9-A076828B19DF}" type="datetime1">
              <a:rPr lang="en-US" smtClean="0"/>
              <a:t>1/25/2012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Graphic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27EC4AE5-5891-4BE5-82A4-E6396D097E22}" type="datetime1">
              <a:rPr lang="en-US" smtClean="0"/>
              <a:t>1/25/2012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47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with Tex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247183" y="1055688"/>
            <a:ext cx="8564562" cy="314325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"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8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BBD91399-AEFA-4950-8371-AD327F83A2B2}" type="datetime1">
              <a:rPr lang="en-US" smtClean="0"/>
              <a:t>1/25/2012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9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20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834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al 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301356" y="4489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305050" y="70699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A814F0F6-E7FE-4D0D-AB11-698FC629BDF1}" type="datetime1">
              <a:rPr lang="en-US" smtClean="0"/>
              <a:t>1/25/2012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37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453438" y="6653213"/>
            <a:ext cx="407987" cy="303212"/>
          </a:xfrm>
          <a:prstGeom prst="rect">
            <a:avLst/>
          </a:prstGeom>
        </p:spPr>
        <p:txBody>
          <a:bodyPr lIns="86493" tIns="43247" rIns="86493" bIns="43247"/>
          <a:lstStyle>
            <a:lvl1pPr algn="r" defTabSz="914485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1025" y="6697663"/>
            <a:ext cx="2895600" cy="320675"/>
          </a:xfrm>
          <a:prstGeom prst="rect">
            <a:avLst/>
          </a:prstGeom>
        </p:spPr>
        <p:txBody>
          <a:bodyPr lIns="91432" tIns="45716" rIns="91432" bIns="45716"/>
          <a:lstStyle>
            <a:lvl1pPr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73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A32227D-CAC6-40DB-B7C1-DBEA0806FB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685" y="197167"/>
            <a:ext cx="1962150" cy="4286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16274-85E2-4C58-9CD4-DAD6C73D7265}" type="datetime1">
              <a:rPr lang="en-US" smtClean="0"/>
              <a:t>1/25/2012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Page </a:t>
            </a:r>
            <a:fld id="{7A32227D-CAC6-40DB-B7C1-DBEA0806FB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37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6705600" cy="457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mtClean="0">
                <a:latin typeface="Frutiger 57Cn"/>
                <a:cs typeface="Arial" pitchFamily="34" charset="0"/>
              </a:rPr>
              <a:t>www.fba.amazon.co.uk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306638"/>
            <a:ext cx="3175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2586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0793360-9569-4932-8C21-AFF07278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582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85408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43A792-5C33-4BD4-B0AD-9FB94A20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3303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788A931D-E457-45E7-BD1E-1F4A596B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0521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D890B363-10EB-414F-BDC6-F8DB05A2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624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6E52CEB-7FBB-4159-AF01-468D4D77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5803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6C622BD1-363A-4FB3-99A1-2FBA3B1E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31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88E2032C-A85E-4432-88EE-EFEFBA3F4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4656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529A798-A585-49D9-8842-71FA5A802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974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D23F0D4-AB5B-4094-9E6F-F2492A97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249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AB20F5F5-4DB0-43B8-9A56-DAC8719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72873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505323-7B80-49C7-96A9-90F36DB1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701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F95C51E1-36EE-48D1-AF40-C052D52E4CD4}" type="datetime1">
              <a:rPr lang="en-US" smtClean="0"/>
              <a:t>1/25/2012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62E50732-8146-4D51-A560-D018FE9A4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560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165" y="2352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2596D906-AB44-4244-AFD2-192A1EB63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62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205" y="19621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765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666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AACB51F5-F2EE-4CBD-850F-2A33A5CBF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867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7430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92A61EA-01AF-48DF-9CB7-29EBEDB36E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69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8097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293E4E0-9C57-4295-9D8F-1E9C71B6B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2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285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17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/>
          </a:p>
          <a:p>
            <a:pPr lvl="1"/>
            <a:r>
              <a:t>Zweite Ebene</a:t>
            </a:r>
          </a:p>
          <a:p>
            <a:pPr lvl="2"/>
            <a:r>
              <a:t>Dritte Ebene</a:t>
            </a:r>
          </a:p>
          <a:p>
            <a:pPr lvl="3"/>
            <a:r>
              <a:t>Vierte Ebene</a:t>
            </a:r>
          </a:p>
          <a:p>
            <a:pPr lvl="4"/>
            <a:r>
              <a:t>Fünfte Ebene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0" r:id="rId1"/>
    <p:sldLayoutId id="2147485201" r:id="rId2"/>
    <p:sldLayoutId id="2147485202" r:id="rId3"/>
    <p:sldLayoutId id="2147485203" r:id="rId4"/>
    <p:sldLayoutId id="2147485204" r:id="rId5"/>
    <p:sldLayoutId id="2147485205" r:id="rId6"/>
    <p:sldLayoutId id="2147485206" r:id="rId7"/>
    <p:sldLayoutId id="2147485207" r:id="rId8"/>
    <p:sldLayoutId id="2147485208" r:id="rId9"/>
    <p:sldLayoutId id="2147485209" r:id="rId10"/>
    <p:sldLayoutId id="2147485210" r:id="rId11"/>
    <p:sldLayoutId id="2147485211" r:id="rId12"/>
    <p:sldLayoutId id="2147485212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57163"/>
            <a:ext cx="13049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14" r:id="rId1"/>
    <p:sldLayoutId id="2147485215" r:id="rId2"/>
    <p:sldLayoutId id="2147485216" r:id="rId3"/>
    <p:sldLayoutId id="2147485217" r:id="rId4"/>
    <p:sldLayoutId id="2147485218" r:id="rId5"/>
    <p:sldLayoutId id="2147485219" r:id="rId6"/>
    <p:sldLayoutId id="2147485220" r:id="rId7"/>
    <p:sldLayoutId id="2147485221" r:id="rId8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Frutiger 45 Light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/>
          </a:p>
          <a:p>
            <a:pPr lvl="1"/>
            <a:r>
              <a:t>Zweite Ebene</a:t>
            </a:r>
          </a:p>
          <a:p>
            <a:pPr lvl="2"/>
            <a:r>
              <a:t>Dritte Ebene</a:t>
            </a:r>
          </a:p>
          <a:p>
            <a:pPr lvl="3"/>
            <a:r>
              <a:t>Vierte Ebene</a:t>
            </a:r>
          </a:p>
          <a:p>
            <a:pPr lvl="4"/>
            <a:r>
              <a:t>Fünfte Ebene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/>
          </a:p>
        </p:txBody>
      </p:sp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5223" r:id="rId1"/>
    <p:sldLayoutId id="2147485224" r:id="rId2"/>
    <p:sldLayoutId id="2147485225" r:id="rId3"/>
    <p:sldLayoutId id="2147485226" r:id="rId4"/>
    <p:sldLayoutId id="2147485227" r:id="rId5"/>
    <p:sldLayoutId id="2147485228" r:id="rId6"/>
    <p:sldLayoutId id="2147485229" r:id="rId7"/>
    <p:sldLayoutId id="2147485230" r:id="rId8"/>
    <p:sldLayoutId id="2147485231" r:id="rId9"/>
    <p:sldLayoutId id="2147485232" r:id="rId10"/>
    <p:sldLayoutId id="2147485233" r:id="rId11"/>
    <p:sldLayoutId id="2147485234" r:id="rId12"/>
    <p:sldLayoutId id="2147485235" r:id="rId13"/>
    <p:sldLayoutId id="2147485236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help/help-popup.html?ie=UTF8&amp;itemID=60951" TargetMode="External"/><Relationship Id="rId7" Type="http://schemas.openxmlformats.org/officeDocument/2006/relationships/hyperlink" Target="https://sellercentral-europe.amazon.com/gp/contact-us/contact-amazon-form.html" TargetMode="External"/><Relationship Id="rId2" Type="http://schemas.openxmlformats.org/officeDocument/2006/relationships/hyperlink" Target="https://sellercentral-europe.amazon.com/gp/help/help.html/ref=ag_34601_cont_27601?ie=UTF8&amp;itemID=34601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sellercentral-europe.amazon.com/gp/help/home.html/ref=ag_help_cont_help" TargetMode="External"/><Relationship Id="rId5" Type="http://schemas.openxmlformats.org/officeDocument/2006/relationships/hyperlink" Target="http://services.amazon.de/informationen/terminewebinare/" TargetMode="External"/><Relationship Id="rId4" Type="http://schemas.openxmlformats.org/officeDocument/2006/relationships/hyperlink" Target="https://sellercentral-europe.amazon.com/gp/help/help.html/ref=ag_23611_cont_10441?ie=UTF8&amp;itemID=23611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services.amazon.de/informationen/terminewebinare/" TargetMode="Externa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site-metrics/report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item-manager/ezdpc/openPickup.htm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1" y="1464722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400" b="1" dirty="0">
                <a:latin typeface="Arial" pitchFamily="34" charset="0"/>
                <a:cs typeface="Arial" pitchFamily="34" charset="0"/>
              </a:rPr>
              <a:t>Starten Sie optimal in das neue Jahr nach dem 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Weihnachtsgeschäft</a:t>
            </a:r>
          </a:p>
          <a:p>
            <a:pPr algn="ctr"/>
            <a:endParaRPr lang="de-DE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i="1" dirty="0" err="1">
                <a:latin typeface="Arial" pitchFamily="34" charset="0"/>
                <a:cs typeface="Arial" pitchFamily="34" charset="0"/>
              </a:rPr>
              <a:t>Werbeaktionen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für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den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Weihnachtsausverkauf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52800" y="6304002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</a:rPr>
              <a:t>Vertraulich </a:t>
            </a:r>
            <a:r>
              <a:rPr lang="en-GB" sz="1000" dirty="0">
                <a:solidFill>
                  <a:srgbClr val="000000"/>
                </a:solidFill>
              </a:rPr>
              <a:t>© </a:t>
            </a:r>
            <a:r>
              <a:rPr lang="en-GB" sz="1000" dirty="0" smtClean="0">
                <a:solidFill>
                  <a:srgbClr val="000000"/>
                </a:solidFill>
              </a:rPr>
              <a:t>1996-2012, </a:t>
            </a:r>
            <a:r>
              <a:rPr lang="en-GB" sz="1000" dirty="0">
                <a:solidFill>
                  <a:srgbClr val="000000"/>
                </a:solidFill>
              </a:rPr>
              <a:t>Amazon.com, Inc. und </a:t>
            </a:r>
            <a:r>
              <a:rPr lang="en-GB" sz="1000" dirty="0" err="1" smtClean="0">
                <a:solidFill>
                  <a:srgbClr val="000000"/>
                </a:solidFill>
              </a:rPr>
              <a:t>Tochtergesellschaften</a:t>
            </a:r>
            <a:r>
              <a:rPr lang="en-GB" sz="1000" dirty="0" smtClean="0">
                <a:solidFill>
                  <a:srgbClr val="000000"/>
                </a:solidFill>
              </a:rPr>
              <a:t>. </a:t>
            </a:r>
            <a:r>
              <a:rPr lang="en-GB" sz="1000" dirty="0" err="1" smtClean="0">
                <a:solidFill>
                  <a:srgbClr val="000000"/>
                </a:solidFill>
              </a:rPr>
              <a:t>Alle</a:t>
            </a:r>
            <a:r>
              <a:rPr lang="en-GB" sz="1000" dirty="0" smtClean="0">
                <a:solidFill>
                  <a:srgbClr val="000000"/>
                </a:solidFill>
              </a:rPr>
              <a:t> </a:t>
            </a:r>
            <a:r>
              <a:rPr lang="en-GB" sz="1000" dirty="0">
                <a:solidFill>
                  <a:srgbClr val="000000"/>
                </a:solidFill>
              </a:rPr>
              <a:t>Rechte vorbehalten.</a:t>
            </a:r>
          </a:p>
          <a:p>
            <a:endParaRPr lang="en-GB" sz="1000" dirty="0">
              <a:solidFill>
                <a:srgbClr val="000000"/>
              </a:solidFill>
            </a:endParaRPr>
          </a:p>
        </p:txBody>
      </p:sp>
      <p:pic>
        <p:nvPicPr>
          <p:cNvPr id="1026" name="Picture 2" descr="C:\Users\caroleh\AppData\Local\Microsoft\Windows\Temporary Internet Files\Content.IE5\G8AIS6JR\MP9004227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2" y="3049772"/>
            <a:ext cx="280987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t>Seite </a:t>
            </a:r>
            <a:fld id="{33731CFA-0D47-4C59-A9EE-AEBB59355E49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smtClean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Werbeaktionen erstellen – Schritt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250" y="923925"/>
            <a:ext cx="8820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Vorteile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Sie können die Werbeaktion individuell anpassen, indem Sie Angebotsdetails angeben, zum Beispiel die Höhe des Preisnachlasses.</a:t>
            </a:r>
          </a:p>
          <a:p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Qualifikationen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Hier können Sie die Produktliste auswählen, die Sie zuvor erstellt haben.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657654"/>
            <a:ext cx="8743950" cy="3162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66748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t>Seite </a:t>
            </a:r>
            <a:fld id="{33731CFA-0D47-4C59-A9EE-AEBB59355E49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smtClean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Werbeaktionen erstellen – Schritt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250" y="923925"/>
            <a:ext cx="8820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Informationen zur Zuordnung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Wählen Sie den Beginn und das Ende Ihrer Werbeaktion. Einlösungscodes sind optional.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75" y="1693307"/>
            <a:ext cx="8514700" cy="407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51263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t>Seite </a:t>
            </a:r>
            <a:fld id="{33731CFA-0D47-4C59-A9EE-AEBB59355E49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smtClean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Werbeaktionen erstellen – Schritt 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250" y="923925"/>
            <a:ext cx="8820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Anzeigetext erstellen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Passen Sie den Text, den der Käufer sieht, an oder benutzen Sie Vorlagen.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675031"/>
            <a:ext cx="8724900" cy="4060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4242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t>Seite </a:t>
            </a:r>
            <a:fld id="{33731CFA-0D47-4C59-A9EE-AEBB59355E49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smtClean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Werbeaktionen erstellen – Schritt 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250" y="923925"/>
            <a:ext cx="8820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Werbeaktion überprüfen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Bevor Sie die Werbeaktion erstellen, können Sie die Details Ihrer Werbeaktion überprüfen und bei Bedarf ändern.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3" y="1674257"/>
            <a:ext cx="8801099" cy="4058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47" y="5827629"/>
            <a:ext cx="249555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80437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t>Seite </a:t>
            </a:r>
            <a:fld id="{33731CFA-0D47-4C59-A9EE-AEBB59355E49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smtClean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Wie Käufer Werbeaktionen </a:t>
            </a:r>
            <a:r>
              <a:rPr lang="en-US" sz="1800" i="1" dirty="0">
                <a:latin typeface="Arial" pitchFamily="34" charset="0"/>
              </a:rPr>
              <a:t>s</a:t>
            </a:r>
            <a:r>
              <a:rPr lang="en-US" sz="1800" i="1" dirty="0" smtClean="0">
                <a:latin typeface="Arial" pitchFamily="34" charset="0"/>
              </a:rPr>
              <a:t>ehen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199" y="921606"/>
            <a:ext cx="8153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Der von Ihnen ausgewählte Anzeigetext erscheint unter dem Produktbild: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1224848"/>
            <a:ext cx="7458075" cy="5214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41670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Q&amp;A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15</a:t>
            </a:fld>
            <a:endParaRPr lang="en-US" sz="1100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0906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Nützliche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Hinweise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39725" y="1396107"/>
            <a:ext cx="8274050" cy="249961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sz="2000" dirty="0" err="1" smtClean="0">
                <a:hlinkClick r:id="rId2"/>
              </a:rPr>
              <a:t>Verkauserfolg</a:t>
            </a:r>
            <a:r>
              <a:rPr lang="en-GB" sz="2000" dirty="0" smtClean="0">
                <a:hlinkClick r:id="rId2"/>
              </a:rPr>
              <a:t> </a:t>
            </a:r>
            <a:r>
              <a:rPr lang="en-GB" sz="2000" dirty="0" err="1" smtClean="0">
                <a:hlinkClick r:id="rId2"/>
              </a:rPr>
              <a:t>mit</a:t>
            </a:r>
            <a:r>
              <a:rPr lang="en-GB" sz="2000" dirty="0" smtClean="0">
                <a:hlinkClick r:id="rId2"/>
              </a:rPr>
              <a:t> </a:t>
            </a:r>
            <a:r>
              <a:rPr lang="en-GB" sz="2000" dirty="0" err="1" smtClean="0">
                <a:hlinkClick r:id="rId2"/>
              </a:rPr>
              <a:t>Statistiken</a:t>
            </a:r>
            <a:r>
              <a:rPr lang="en-GB" sz="2000" dirty="0" smtClean="0">
                <a:hlinkClick r:id="rId2"/>
              </a:rPr>
              <a:t> und </a:t>
            </a:r>
            <a:r>
              <a:rPr lang="en-GB" sz="2000" dirty="0" err="1" smtClean="0">
                <a:hlinkClick r:id="rId2"/>
              </a:rPr>
              <a:t>Berichten</a:t>
            </a:r>
          </a:p>
          <a:p>
            <a:pPr>
              <a:spcBef>
                <a:spcPts val="1200"/>
              </a:spcBef>
            </a:pPr>
            <a:r>
              <a:rPr lang="en-GB" sz="2000" dirty="0" err="1" smtClean="0">
                <a:hlinkClick r:id="rId3"/>
              </a:rPr>
              <a:t>Werbeaktionen</a:t>
            </a:r>
            <a:r>
              <a:rPr lang="en-GB" sz="2000" dirty="0" smtClean="0">
                <a:hlinkClick r:id="rId3"/>
              </a:rPr>
              <a:t>: </a:t>
            </a:r>
            <a:r>
              <a:rPr lang="en-GB" sz="2000" dirty="0" err="1" smtClean="0">
                <a:hlinkClick r:id="rId3"/>
              </a:rPr>
              <a:t>Allgemeiner</a:t>
            </a:r>
            <a:r>
              <a:rPr lang="en-GB" sz="2000" dirty="0" smtClean="0">
                <a:hlinkClick r:id="rId3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  <a:hlinkClick r:id="rId3"/>
              </a:rPr>
              <a:t>Ü</a:t>
            </a:r>
            <a:r>
              <a:rPr lang="en-GB" sz="2000" dirty="0" err="1" smtClean="0">
                <a:hlinkClick r:id="rId3"/>
              </a:rPr>
              <a:t>berblick</a:t>
            </a:r>
          </a:p>
          <a:p>
            <a:pPr>
              <a:spcBef>
                <a:spcPts val="1200"/>
              </a:spcBef>
            </a:pPr>
            <a:r>
              <a:rPr lang="en-GB" sz="2000" dirty="0" err="1">
                <a:hlinkClick r:id="rId4"/>
              </a:rPr>
              <a:t>W</a:t>
            </a:r>
            <a:r>
              <a:rPr lang="en-GB" sz="2000" dirty="0" err="1" smtClean="0">
                <a:hlinkClick r:id="rId4"/>
              </a:rPr>
              <a:t>erbeaktionen</a:t>
            </a:r>
            <a:r>
              <a:rPr lang="en-GB" sz="2000" dirty="0" smtClean="0">
                <a:hlinkClick r:id="rId4"/>
              </a:rPr>
              <a:t> </a:t>
            </a:r>
            <a:r>
              <a:rPr lang="en-GB" sz="2000" dirty="0" err="1" smtClean="0">
                <a:hlinkClick r:id="rId4"/>
              </a:rPr>
              <a:t>Hilfe-Seite</a:t>
            </a:r>
          </a:p>
          <a:p>
            <a:pPr>
              <a:spcBef>
                <a:spcPts val="1200"/>
              </a:spcBef>
            </a:pPr>
            <a:r>
              <a:rPr lang="de-DE" sz="2000" dirty="0" smtClean="0">
                <a:hlinkClick r:id="rId5"/>
              </a:rPr>
              <a:t>Webinare</a:t>
            </a:r>
            <a:r>
              <a:rPr lang="en-US" sz="2000" dirty="0" smtClean="0">
                <a:hlinkClick r:id="rId5"/>
              </a:rPr>
              <a:t>: </a:t>
            </a:r>
            <a:r>
              <a:rPr lang="en-US" sz="2000" dirty="0" err="1" smtClean="0">
                <a:hlinkClick r:id="rId5"/>
              </a:rPr>
              <a:t>Einladungen</a:t>
            </a:r>
            <a:r>
              <a:rPr lang="en-US" sz="2000" dirty="0" smtClean="0">
                <a:hlinkClick r:id="rId5"/>
              </a:rPr>
              <a:t> und </a:t>
            </a:r>
            <a:r>
              <a:rPr lang="en-US" sz="2000" dirty="0" err="1" smtClean="0">
                <a:hlinkClick r:id="rId5"/>
              </a:rPr>
              <a:t>Aufnahmen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sz="1400" dirty="0" smtClean="0"/>
              <a:t>	</a:t>
            </a:r>
          </a:p>
          <a:p>
            <a:pPr marL="0" indent="0">
              <a:buNone/>
            </a:pPr>
            <a:endParaRPr lang="en-US" sz="1400" dirty="0" smtClean="0"/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16</a:t>
            </a:fld>
            <a:endParaRPr lang="en-US" sz="1100" smtClean="0">
              <a:ea typeface="ＭＳ Ｐゴシック" pitchFamily="28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1525" y="5835789"/>
            <a:ext cx="7534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err="1">
                <a:latin typeface="Arial" pitchFamily="34" charset="0"/>
              </a:rPr>
              <a:t>Besuchen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Sie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unsere</a:t>
            </a:r>
            <a:r>
              <a:rPr lang="en-US" sz="1400" i="1" dirty="0">
                <a:latin typeface="Arial" pitchFamily="34" charset="0"/>
              </a:rPr>
              <a:t>  </a:t>
            </a:r>
            <a:r>
              <a:rPr lang="en-US" sz="1400" i="1" dirty="0" err="1" smtClean="0">
                <a:latin typeface="Arial" pitchFamily="34" charset="0"/>
                <a:hlinkClick r:id="rId6"/>
              </a:rPr>
              <a:t>Hilfe</a:t>
            </a:r>
            <a:r>
              <a:rPr lang="en-US" sz="1400" i="1" dirty="0" smtClean="0">
                <a:latin typeface="Arial" pitchFamily="34" charset="0"/>
              </a:rPr>
              <a:t> -</a:t>
            </a:r>
            <a:r>
              <a:rPr lang="en-US" sz="1400" i="1" dirty="0" err="1" smtClean="0">
                <a:latin typeface="Arial" pitchFamily="34" charset="0"/>
              </a:rPr>
              <a:t>Seiten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</a:rPr>
              <a:t>oder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  <a:hlinkClick r:id="rId7"/>
              </a:rPr>
              <a:t>kontaktieren</a:t>
            </a:r>
            <a:r>
              <a:rPr lang="en-US" sz="1400" i="1" dirty="0">
                <a:latin typeface="Arial" pitchFamily="34" charset="0"/>
              </a:rPr>
              <a:t>  </a:t>
            </a:r>
            <a:r>
              <a:rPr lang="en-US" sz="1400" i="1" dirty="0" err="1">
                <a:latin typeface="Arial" pitchFamily="34" charset="0"/>
              </a:rPr>
              <a:t>Sie</a:t>
            </a:r>
            <a:r>
              <a:rPr lang="en-US" sz="1400" i="1" dirty="0">
                <a:latin typeface="Arial" pitchFamily="34" charset="0"/>
              </a:rPr>
              <a:t> den </a:t>
            </a:r>
            <a:r>
              <a:rPr lang="en-US" sz="1400" i="1" dirty="0" err="1">
                <a:latin typeface="Arial" pitchFamily="34" charset="0"/>
              </a:rPr>
              <a:t>Verkäufer</a:t>
            </a:r>
            <a:r>
              <a:rPr lang="en-US" sz="1400" i="1" dirty="0">
                <a:latin typeface="Arial" pitchFamily="34" charset="0"/>
              </a:rPr>
              <a:t>-Support </a:t>
            </a:r>
            <a:r>
              <a:rPr lang="en-US" sz="1400" i="1" dirty="0" err="1">
                <a:latin typeface="Arial" pitchFamily="34" charset="0"/>
              </a:rPr>
              <a:t>für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weitere</a:t>
            </a:r>
            <a:r>
              <a:rPr lang="en-US" sz="1400" i="1" dirty="0">
                <a:latin typeface="Arial" pitchFamily="34" charset="0"/>
              </a:rPr>
              <a:t> </a:t>
            </a:r>
            <a:r>
              <a:rPr lang="en-US" sz="1400" i="1" dirty="0" err="1">
                <a:latin typeface="Arial" pitchFamily="34" charset="0"/>
              </a:rPr>
              <a:t>Informationen</a:t>
            </a:r>
          </a:p>
        </p:txBody>
      </p:sp>
    </p:spTree>
    <p:extLst>
      <p:ext uri="{BB962C8B-B14F-4D97-AF65-F5344CB8AC3E}">
        <p14:creationId xmlns:p14="http://schemas.microsoft.com/office/powerpoint/2010/main" val="29812004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>
          <a:xfrm>
            <a:off x="137160" y="3063809"/>
            <a:ext cx="8832850" cy="1384995"/>
          </a:xfrm>
        </p:spPr>
        <p:txBody>
          <a:bodyPr/>
          <a:lstStyle/>
          <a:p>
            <a:pPr algn="ctr">
              <a:buNone/>
            </a:pPr>
            <a:r>
              <a:rPr lang="fr-FR" b="1" dirty="0" err="1" smtClean="0"/>
              <a:t>Vielen</a:t>
            </a:r>
            <a:r>
              <a:rPr lang="fr-FR" b="1" dirty="0" smtClean="0"/>
              <a:t> </a:t>
            </a:r>
            <a:r>
              <a:rPr lang="fr-FR" b="1" dirty="0" err="1" smtClean="0"/>
              <a:t>Dank</a:t>
            </a:r>
            <a:r>
              <a:rPr lang="fr-FR" b="1" dirty="0" smtClean="0"/>
              <a:t>!</a:t>
            </a:r>
          </a:p>
          <a:p>
            <a:pPr algn="ctr">
              <a:buNone/>
            </a:pPr>
            <a:r>
              <a:rPr lang="fr-FR" b="1" dirty="0">
                <a:solidFill>
                  <a:schemeClr val="bg1"/>
                </a:solidFill>
                <a:hlinkClick r:id="rId2"/>
              </a:rPr>
              <a:t>http://services.amazon.de/informationen/terminewebinare</a:t>
            </a:r>
            <a:r>
              <a:rPr lang="fr-FR" b="1" dirty="0" smtClean="0">
                <a:solidFill>
                  <a:schemeClr val="bg1"/>
                </a:solidFill>
                <a:hlinkClick r:id="rId2"/>
              </a:rPr>
              <a:t>/</a:t>
            </a:r>
            <a:r>
              <a:rPr lang="fr-FR" b="1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789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Seite </a:t>
            </a:r>
            <a:fld id="{E3A61301-5155-41A2-A458-76EA3AC01A7D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17</a:t>
            </a:fld>
            <a:endParaRPr lang="en-US" sz="1100" smtClean="0">
              <a:ea typeface="ＭＳ Ｐゴシック" pitchFamily="28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Überschussmengen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ermitteln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Spezialangebote erstellen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Werbeaktionen erstellen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Nützliche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Hinweise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Seite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2</a:t>
            </a:fld>
            <a:endParaRPr lang="en-US" sz="110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6" y="1600200"/>
            <a:ext cx="5276850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6"/>
          <p:cNvSpPr>
            <a:spLocks noGrp="1" noChangeArrowheads="1"/>
          </p:cNvSpPr>
          <p:nvPr>
            <p:ph type="title"/>
          </p:nvPr>
        </p:nvSpPr>
        <p:spPr>
          <a:xfrm>
            <a:off x="2233614" y="70439"/>
            <a:ext cx="6708924" cy="388938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18436" name="Espace réservé du numéro de diapositive 17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Seite </a:t>
            </a:r>
            <a:fld id="{A6462D89-CC7D-4B46-ADD9-96F43801CA8A}" type="slidenum">
              <a:rPr lang="en-US" smtClean="0">
                <a:ea typeface="ＭＳ Ｐゴシック" pitchFamily="28" charset="-128"/>
              </a:rPr>
              <a:pPr>
                <a:defRPr/>
              </a:pPr>
              <a:t>3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90499" y="949274"/>
            <a:ext cx="881062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Ermitteln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Sie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Bestände, die sich nicht wie erwartet verkauft haben. </a:t>
            </a:r>
          </a:p>
          <a:p>
            <a:endParaRPr lang="en-US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Beispiel:</a:t>
            </a:r>
          </a:p>
          <a:p>
            <a:endParaRPr lang="en-US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Wählen Sie unter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Statistiken &amp; Berichte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die „Detailseite Verkäufe und Traffic“, die zeigt, welche Ihrer Artikel sich am besten und welche sich am schlechtesten verkauft haben:</a:t>
            </a: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>
          <a:xfrm>
            <a:off x="2157413" y="459377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 smtClean="0">
                <a:latin typeface="Arial" pitchFamily="34" charset="0"/>
              </a:rPr>
              <a:t>Überschussmengen</a:t>
            </a:r>
            <a:r>
              <a:rPr lang="en-US" sz="1800" i="1" dirty="0" smtClean="0">
                <a:latin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</a:rPr>
              <a:t>ermitteln</a:t>
            </a:r>
            <a:endParaRPr lang="en-US" sz="1800" i="1" dirty="0" smtClean="0">
              <a:latin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6" y="3056024"/>
            <a:ext cx="8756801" cy="20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ounded Rectangular Callout 12"/>
          <p:cNvSpPr/>
          <p:nvPr/>
        </p:nvSpPr>
        <p:spPr>
          <a:xfrm>
            <a:off x="6229347" y="5300661"/>
            <a:ext cx="2486025" cy="733426"/>
          </a:xfrm>
          <a:prstGeom prst="wedgeRoundRectCallout">
            <a:avLst>
              <a:gd name="adj1" fmla="val 36639"/>
              <a:gd name="adj2" fmla="val -110270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Sowie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Ihre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Verkaufskonversion, also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wie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viele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Einheiten Sie pro Sitzung verkauft haben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3662362" y="5367337"/>
            <a:ext cx="2486025" cy="600075"/>
          </a:xfrm>
          <a:prstGeom prst="wedgeRoundRectCallout">
            <a:avLst>
              <a:gd name="adj1" fmla="val 9053"/>
              <a:gd name="adj2" fmla="val -131915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Hier sehen Sie,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wie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viele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Personen sich Ihre Artikel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angesehen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haben</a:t>
            </a:r>
            <a:endParaRPr lang="en-GB" sz="1100" dirty="0" smtClean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507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6"/>
          <p:cNvSpPr>
            <a:spLocks noGrp="1" noChangeArrowheads="1"/>
          </p:cNvSpPr>
          <p:nvPr>
            <p:ph type="title"/>
          </p:nvPr>
        </p:nvSpPr>
        <p:spPr>
          <a:xfrm>
            <a:off x="2157413" y="70439"/>
            <a:ext cx="6986587" cy="388938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18436" name="Espace réservé du numéro de diapositive 17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Seite </a:t>
            </a:r>
            <a:fld id="{A6462D89-CC7D-4B46-ADD9-96F43801CA8A}" type="slidenum">
              <a:rPr lang="en-US" smtClean="0">
                <a:ea typeface="ＭＳ Ｐゴシック" pitchFamily="28" charset="-128"/>
              </a:rPr>
              <a:pPr>
                <a:defRPr/>
              </a:pPr>
              <a:t>4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0499" y="972670"/>
            <a:ext cx="8886826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Vergleichen Sie nun die Anzahl der verkauften Artikel mit der momentan im Lager befindlichen Anzahl: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Exportieren Sie den Bericht „Detailseite Verkäufe und Traffic“, zum Beispiel für einen Zeitraum von einem Monat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Laden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Sie eine Lagerbestandsdatei unter dem Reiter „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Lagerbestand</a:t>
            </a:r>
            <a:r>
              <a:rPr lang="en-GB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herunter, in der die Anzahl der im Lager befindlichen Artikel aufgelistet ist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Bestimmen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Artikel, die in großer Stückzahl vorhanden sind, aber relativ wenig verkauft wurden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endParaRPr lang="en-GB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>
          <a:xfrm>
            <a:off x="2157413" y="459377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 smtClean="0">
                <a:latin typeface="Arial" pitchFamily="34" charset="0"/>
              </a:rPr>
              <a:t>Überschussmengen</a:t>
            </a:r>
            <a:r>
              <a:rPr lang="en-US" sz="1800" i="1" dirty="0" smtClean="0">
                <a:latin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</a:rPr>
              <a:t>ermitteln</a:t>
            </a:r>
            <a:endParaRPr lang="en-US" sz="1800" i="1" dirty="0" smtClean="0">
              <a:latin typeface="Arial" pitchFamily="34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0" y="3553797"/>
            <a:ext cx="216217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0" y="3909075"/>
            <a:ext cx="42291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lus 1"/>
          <p:cNvSpPr/>
          <p:nvPr/>
        </p:nvSpPr>
        <p:spPr>
          <a:xfrm>
            <a:off x="3095625" y="3988965"/>
            <a:ext cx="381000" cy="291714"/>
          </a:xfrm>
          <a:prstGeom prst="mathPlus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66720" y="4724886"/>
            <a:ext cx="79248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Wenn Sie innerhalb eines Monats 91 Einheiten verkauft haben und sich 2096 Einheiten im Lager befinden, dauert es ganze 23 Monate, bis der Lagerbestand verbraucht ist.</a:t>
            </a:r>
          </a:p>
          <a:p>
            <a:endParaRPr lang="en-GB" sz="9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Sie sollten überlegen, wie Sie Ihre Lagerbestände schneller verkaufen können. </a:t>
            </a:r>
          </a:p>
        </p:txBody>
      </p:sp>
    </p:spTree>
    <p:extLst>
      <p:ext uri="{BB962C8B-B14F-4D97-AF65-F5344CB8AC3E}">
        <p14:creationId xmlns:p14="http://schemas.microsoft.com/office/powerpoint/2010/main" val="24588348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Überschussmengen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ermitteln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Spezialangebote erstellen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Werbeaktionen erstellen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Nützliche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Hinweise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Seite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5</a:t>
            </a:fld>
            <a:endParaRPr lang="en-US" sz="110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2133600"/>
            <a:ext cx="4629149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76495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Espace réservé du numéro de diapositive 17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Seite </a:t>
            </a:r>
            <a:fld id="{A6462D89-CC7D-4B46-ADD9-96F43801CA8A}" type="slidenum">
              <a:rPr lang="en-US" smtClean="0">
                <a:ea typeface="ＭＳ Ｐゴシック" pitchFamily="28" charset="-128"/>
              </a:rPr>
              <a:pPr>
                <a:defRPr/>
              </a:pPr>
              <a:t>6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title"/>
          </p:nvPr>
        </p:nvSpPr>
        <p:spPr>
          <a:xfrm>
            <a:off x="2157413" y="60914"/>
            <a:ext cx="6986587" cy="388938"/>
          </a:xfrm>
        </p:spPr>
        <p:txBody>
          <a:bodyPr/>
          <a:lstStyle/>
          <a:p>
            <a:r>
              <a:rPr lang="en-US" sz="2000" i="1" dirty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Spezialangebote erstellen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500" y="1019174"/>
            <a:ext cx="8848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Am schnellsten verkaufen sich Artikel, wenn Sie ein Spezialangebot erstellen: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Klicken Sie in Ihrem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Lagerbestand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neben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dem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ausgewählten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Artikel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auf „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Angebotsdetails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600" dirty="0" err="1">
                <a:latin typeface="Arial" pitchFamily="34" charset="0"/>
                <a:cs typeface="Arial" pitchFamily="34" charset="0"/>
              </a:rPr>
              <a:t>bearbeiten</a:t>
            </a:r>
            <a:r>
              <a:rPr lang="en-GB" sz="1600" dirty="0">
                <a:latin typeface="Arial" pitchFamily="34" charset="0"/>
                <a:cs typeface="Arial" pitchFamily="34" charset="0"/>
              </a:rPr>
              <a:t>“ </a:t>
            </a:r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600" dirty="0" smtClean="0">
                <a:latin typeface="Arial" pitchFamily="34" charset="0"/>
                <a:cs typeface="Arial" pitchFamily="34" charset="0"/>
              </a:rPr>
              <a:t>Tragen Sie Ihren Verkaufspreis sowie einen Anfangs- und einen Endtermin ein und klicken Sie auf „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Speichern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und 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beenden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4325" y="5527474"/>
            <a:ext cx="47339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Ihr Standardpreis und Ihr neuer Preis werden den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Käufern angezeigt, wenn Sie das Einkaufswagen-Feld aktiviert haben: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2451248"/>
            <a:ext cx="5543550" cy="3076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713" y="4524375"/>
            <a:ext cx="2790825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Überschussmengen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ermitteln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Spezialangebote erstellen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Werbeaktionen erstellen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Nützliche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Hinweise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Seite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7</a:t>
            </a:fld>
            <a:endParaRPr lang="en-US" sz="110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6" y="2657475"/>
            <a:ext cx="4343400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2087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Espace réservé du numéro de diapositive 17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Seite </a:t>
            </a:r>
            <a:fld id="{A6462D89-CC7D-4B46-ADD9-96F43801CA8A}" type="slidenum">
              <a:rPr lang="en-US" smtClean="0">
                <a:ea typeface="ＭＳ Ｐゴシック" pitchFamily="28" charset="-128"/>
              </a:rPr>
              <a:pPr>
                <a:defRPr/>
              </a:pPr>
              <a:t>8</a:t>
            </a:fld>
            <a:endParaRPr lang="en-US" smtClean="0">
              <a:ea typeface="ＭＳ Ｐゴシック" pitchFamily="28" charset="-128"/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title"/>
          </p:nvPr>
        </p:nvSpPr>
        <p:spPr>
          <a:xfrm>
            <a:off x="2157413" y="60914"/>
            <a:ext cx="6986587" cy="388938"/>
          </a:xfrm>
        </p:spPr>
        <p:txBody>
          <a:bodyPr/>
          <a:lstStyle/>
          <a:p>
            <a:r>
              <a:rPr lang="en-US" sz="2000" i="1" dirty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Werbeaktionen erstellen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499" y="1019173"/>
            <a:ext cx="8772525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Erstellen Sie Werbeaktionen, indem Sie unter dem Reiter „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Lagerbestand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“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„Werbeaktionen verwalten“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auswählen: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496" y="3853914"/>
            <a:ext cx="8772525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Gehen Sie zu „Produktlisten verwalten“ und „Neue Produktauswahl erstellen“, um Artikel aufzulisten, die Teil der Werbeaktion sein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sollen (optional).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Gehen Sie zu „Werbeaktion erstellen“ und durchlaufen Sie die fünf Schritte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46" y="1742448"/>
            <a:ext cx="6657975" cy="211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5281611" y="3457575"/>
            <a:ext cx="976313" cy="209550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  <p:sp>
        <p:nvSpPr>
          <p:cNvPr id="12" name="Oval 11"/>
          <p:cNvSpPr/>
          <p:nvPr/>
        </p:nvSpPr>
        <p:spPr>
          <a:xfrm>
            <a:off x="4205286" y="3457575"/>
            <a:ext cx="1076325" cy="209550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3" y="5067300"/>
            <a:ext cx="70389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44730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t>Seite </a:t>
            </a:r>
            <a:fld id="{33731CFA-0D47-4C59-A9EE-AEBB59355E49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title"/>
          </p:nvPr>
        </p:nvSpPr>
        <p:spPr>
          <a:xfrm>
            <a:off x="2157413" y="60914"/>
            <a:ext cx="6986587" cy="388938"/>
          </a:xfrm>
        </p:spPr>
        <p:txBody>
          <a:bodyPr/>
          <a:lstStyle/>
          <a:p>
            <a:r>
              <a:rPr lang="en-US" sz="2000" i="1" dirty="0">
                <a:latin typeface="Arial" pitchFamily="34" charset="0"/>
              </a:rPr>
              <a:t>Lagerbestände über Werbeaktionen verkaufen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Werbeaktionen erstellen – Schritt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923925"/>
            <a:ext cx="882015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Werbeaktionstyp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Wählen Sie die Werbeaktion, die Sie anbieten wollen.</a:t>
            </a:r>
          </a:p>
          <a:p>
            <a:pPr>
              <a:spcAft>
                <a:spcPts val="600"/>
              </a:spcAft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Bitte beachten Sie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Nicht alle Produkte können über Werbeaktionen verkauft werden (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z.B.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BMVD).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03" y="1932951"/>
            <a:ext cx="8707443" cy="427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35898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10_AmazonLayout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anchor="ctr"/>
      <a:lstStyle>
        <a:defPPr algn="ctr">
          <a:lnSpc>
            <a:spcPct val="150000"/>
          </a:lnSpc>
          <a:defRPr sz="1100" dirty="0">
            <a:solidFill>
              <a:prstClr val="black"/>
            </a:solidFill>
            <a:latin typeface="Arial" pitchFamily="34" charset="0"/>
            <a:ea typeface="Tahoma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DFA744DF181947B909AAB00341E830" ma:contentTypeVersion="0" ma:contentTypeDescription="Create a new document." ma:contentTypeScope="" ma:versionID="3d4e687ba01ffd0e56f6bbea6520dea6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A36CC30-2E4C-48F5-BA0E-17CB59150F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6413E179-DF6E-4E5F-8FDC-B38D493F8F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F4B54F-DE57-4355-9344-565B1AD8ACBF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15431</TotalTime>
  <Words>879</Words>
  <Application>Microsoft Office PowerPoint</Application>
  <PresentationFormat>On-screen Show (4:3)</PresentationFormat>
  <Paragraphs>126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1_Amazon.com Services</vt:lpstr>
      <vt:lpstr>2010_AmazonLayoutDE</vt:lpstr>
      <vt:lpstr>2_Amazon.com Services</vt:lpstr>
      <vt:lpstr>PowerPoint Presentation</vt:lpstr>
      <vt:lpstr>Agenda</vt:lpstr>
      <vt:lpstr>Lagerbestände über Werbeaktionen verkaufen</vt:lpstr>
      <vt:lpstr>Lagerbestände über Werbeaktionen verkaufen</vt:lpstr>
      <vt:lpstr>Agenda</vt:lpstr>
      <vt:lpstr>Lagerbestände über Werbeaktionen verkaufen</vt:lpstr>
      <vt:lpstr>Agenda</vt:lpstr>
      <vt:lpstr>Lagerbestände über Werbeaktionen verkaufen</vt:lpstr>
      <vt:lpstr>Lagerbestände über Werbeaktionen verkaufen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Q&amp;A</vt:lpstr>
      <vt:lpstr>Nützliche Hinweise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SOA Webinar Promotions 25 Jan 2012</dc:title>
  <dc:subject>MGB 2004 Segment/Role Breakout Session</dc:subject>
  <dc:creator>lidast</dc:creator>
  <dc:description>Template design: aliciad_x000d_
Formatter: design@slidework.com_x000d_
Event Date:_x000d_
Event Location:_x000d_
Speech Length:_x000d_
Audience:_x000d_
Key Topics:</dc:description>
  <cp:lastModifiedBy>User</cp:lastModifiedBy>
  <cp:revision>996</cp:revision>
  <cp:lastPrinted>2011-11-29T15:07:32Z</cp:lastPrinted>
  <dcterms:created xsi:type="dcterms:W3CDTF">2009-01-22T00:50:41Z</dcterms:created>
  <dcterms:modified xsi:type="dcterms:W3CDTF">2012-01-25T08:10:49Z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dience">
    <vt:lpwstr>Internal</vt:lpwstr>
  </property>
  <property fmtid="{D5CDD505-2E9C-101B-9397-08002B2CF9AE}" pid="3" name="Status">
    <vt:lpwstr>Draft</vt:lpwstr>
  </property>
  <property fmtid="{D5CDD505-2E9C-101B-9397-08002B2CF9AE}" pid="4" name="ContentTypeId">
    <vt:lpwstr>0x01010065DFA744DF181947B909AAB00341E830</vt:lpwstr>
  </property>
</Properties>
</file>