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  <p:sldMasterId id="2147485213" r:id="rId5"/>
    <p:sldMasterId id="2147485222" r:id="rId6"/>
  </p:sldMasterIdLst>
  <p:notesMasterIdLst>
    <p:notesMasterId r:id="rId27"/>
  </p:notesMasterIdLst>
  <p:handoutMasterIdLst>
    <p:handoutMasterId r:id="rId28"/>
  </p:handoutMasterIdLst>
  <p:sldIdLst>
    <p:sldId id="420" r:id="rId7"/>
    <p:sldId id="439" r:id="rId8"/>
    <p:sldId id="536" r:id="rId9"/>
    <p:sldId id="564" r:id="rId10"/>
    <p:sldId id="553" r:id="rId11"/>
    <p:sldId id="565" r:id="rId12"/>
    <p:sldId id="555" r:id="rId13"/>
    <p:sldId id="566" r:id="rId14"/>
    <p:sldId id="552" r:id="rId15"/>
    <p:sldId id="560" r:id="rId16"/>
    <p:sldId id="561" r:id="rId17"/>
    <p:sldId id="567" r:id="rId18"/>
    <p:sldId id="556" r:id="rId19"/>
    <p:sldId id="563" r:id="rId20"/>
    <p:sldId id="568" r:id="rId21"/>
    <p:sldId id="570" r:id="rId22"/>
    <p:sldId id="569" r:id="rId23"/>
    <p:sldId id="539" r:id="rId24"/>
    <p:sldId id="534" r:id="rId25"/>
    <p:sldId id="479" r:id="rId26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roleh" initials="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hiddenSlides="1" frameSlides="1"/>
  <p:clrMru>
    <a:srgbClr val="000000"/>
    <a:srgbClr val="F3DD8D"/>
    <a:srgbClr val="FF9900"/>
    <a:srgbClr val="4D4D4D"/>
    <a:srgbClr val="5C5C5C"/>
    <a:srgbClr val="006699"/>
    <a:srgbClr val="99CC33"/>
    <a:srgbClr val="DAE3F5"/>
    <a:srgbClr val="E9F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956" y="-372"/>
      </p:cViewPr>
      <p:guideLst>
        <p:guide orient="horz" pos="800"/>
        <p:guide orient="horz" pos="1813"/>
        <p:guide pos="4080"/>
        <p:guide pos="160"/>
        <p:guide pos="534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648"/>
    </p:cViewPr>
  </p:sorterViewPr>
  <p:notesViewPr>
    <p:cSldViewPr snapToGrid="0">
      <p:cViewPr varScale="1">
        <p:scale>
          <a:sx n="83" d="100"/>
          <a:sy n="83" d="100"/>
        </p:scale>
        <p:origin x="-3108" y="-84"/>
      </p:cViewPr>
      <p:guideLst>
        <p:guide orient="horz" pos="3127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latin typeface="Segoe Semibold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Segoe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3/15/2010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133"/>
            <a:ext cx="6130496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800">
                <a:latin typeface="Segoe" charset="0"/>
                <a:ea typeface="ＭＳ Ｐゴシック" pitchFamily="-106" charset="-128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© 2004 Microsoft Corporation. All rights reserved.</a:t>
            </a:r>
          </a:p>
          <a:p>
            <a:pPr>
              <a:defRPr/>
            </a:pPr>
            <a:r>
              <a:rPr lang="en-US" dirty="0"/>
              <a:t>This presentation is for informational purposes only. Microsoft makes no warranties, express or implied, in this summary.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191865" y="9430133"/>
            <a:ext cx="605811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Segoe Semibold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fld id="{65828C5E-1C61-4611-A38B-BF2BED1D90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12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3/15/2010</a:t>
            </a:r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066"/>
            <a:ext cx="5438140" cy="4466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544711"/>
            <a:ext cx="5617523" cy="380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800">
                <a:latin typeface="Segoe" charset="0"/>
                <a:ea typeface="ＭＳ Ｐゴシック" pitchFamily="-106" charset="-128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© 2004 Microsoft Corporation. All rights reserved.</a:t>
            </a:r>
          </a:p>
          <a:p>
            <a:pPr>
              <a:defRPr/>
            </a:pPr>
            <a:r>
              <a:rPr lang="en-US" dirty="0"/>
              <a:t>This presentation is for informational purposes only. Microsoft makes no warranties, express or implied, in this summary.</a:t>
            </a:r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34127" y="9428397"/>
            <a:ext cx="1261976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fld id="{84FB105F-ACCD-47AE-A606-A721098D09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53328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ＭＳ Ｐゴシック" pitchFamily="-10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eaLnBrk="1" hangingPunct="1"/>
            <a:r>
              <a:rPr lang="fr-FR" dirty="0" smtClean="0">
                <a:ea typeface="ＭＳ Ｐゴシック" pitchFamily="28" charset="-128"/>
              </a:rPr>
              <a:t>© 2004 Microsoft Corporation. Tous droits réservés.</a:t>
            </a:r>
          </a:p>
          <a:p>
            <a:pPr eaLnBrk="1" hangingPunct="1"/>
            <a:r>
              <a:rPr lang="fr-FR" dirty="0" smtClean="0">
                <a:ea typeface="ＭＳ Ｐゴシック" pitchFamily="28" charset="-128"/>
              </a:rPr>
              <a:t>La fonction de cette présentation est purement informative. Microsoft n’apporte aucune garantie, expresse ou implicite.</a:t>
            </a:r>
            <a:endParaRPr lang="en-US" dirty="0" smtClean="0">
              <a:ea typeface="ＭＳ Ｐゴシック" pitchFamily="28" charset="-128"/>
            </a:endParaRPr>
          </a:p>
        </p:txBody>
      </p:sp>
      <p:sp>
        <p:nvSpPr>
          <p:cNvPr id="39939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pitchFamily="28" charset="-128"/>
              </a:rPr>
              <a:t>1</a:t>
            </a:r>
          </a:p>
        </p:txBody>
      </p:sp>
      <p:sp>
        <p:nvSpPr>
          <p:cNvPr id="276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pp-cover-2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0"/>
            <a:ext cx="9144000" cy="485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17"/>
          <p:cNvSpPr txBox="1">
            <a:spLocks noChangeArrowheads="1"/>
          </p:cNvSpPr>
          <p:nvPr userDrawn="1"/>
        </p:nvSpPr>
        <p:spPr bwMode="auto">
          <a:xfrm>
            <a:off x="4572000" y="4960938"/>
            <a:ext cx="396240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dirty="0" smtClean="0">
                <a:solidFill>
                  <a:srgbClr val="000000"/>
                </a:solidFill>
                <a:latin typeface="Frutiger 57Cn" pitchFamily="34" charset="0"/>
                <a:ea typeface="MS PGothic" pitchFamily="34" charset="-128"/>
                <a:cs typeface="Arial" pitchFamily="34" charset="0"/>
              </a:rPr>
              <a:t>www.amazon.co.uk</a:t>
            </a:r>
            <a:endParaRPr lang="en-US" dirty="0">
              <a:solidFill>
                <a:srgbClr val="000000"/>
              </a:solidFill>
              <a:latin typeface="Frutiger 57Cn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683014" name="Rectangle 6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048000" y="5638800"/>
            <a:ext cx="5486400" cy="533400"/>
          </a:xfrm>
          <a:ln/>
        </p:spPr>
        <p:txBody>
          <a:bodyPr/>
          <a:lstStyle>
            <a:lvl1pPr marL="0" marR="0" indent="0" algn="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1100" smtClean="0">
                <a:effectLst/>
              </a:defRPr>
            </a:lvl1pPr>
          </a:lstStyle>
          <a:p>
            <a:r>
              <a:rPr lang="en-US" dirty="0" smtClean="0"/>
              <a:t>Click to edit Mas</a:t>
            </a:r>
            <a:r>
              <a:rPr lang="en-GB" sz="1100" dirty="0" smtClean="0">
                <a:solidFill>
                  <a:srgbClr val="1F497D"/>
                </a:solidFill>
                <a:effectLst/>
                <a:latin typeface="Calibri"/>
                <a:ea typeface="Calibri"/>
              </a:rPr>
              <a:t>-  </a:t>
            </a:r>
            <a:r>
              <a:rPr lang="en-GB" sz="1100" dirty="0" smtClean="0">
                <a:effectLst/>
                <a:latin typeface="Calibri"/>
                <a:ea typeface="Calibri"/>
              </a:rPr>
              <a:t>Confidential</a:t>
            </a:r>
            <a:r>
              <a:rPr lang="en-GB" sz="1100" dirty="0" smtClean="0">
                <a:solidFill>
                  <a:srgbClr val="1F497D"/>
                </a:solidFill>
                <a:effectLst/>
                <a:latin typeface="Calibri"/>
                <a:ea typeface="Calibri"/>
              </a:rPr>
              <a:t> </a:t>
            </a:r>
            <a:r>
              <a:rPr lang="en-GB" sz="1100" dirty="0" smtClean="0">
                <a:effectLst/>
                <a:latin typeface="Calibri"/>
                <a:ea typeface="Calibri"/>
              </a:rPr>
              <a:t>© 1996-2011, Amazon.com, Inc. or its affiliates.  All rights reserved.</a:t>
            </a:r>
            <a:r>
              <a:rPr lang="en-US" sz="1100" dirty="0" smtClean="0">
                <a:effectLst/>
                <a:latin typeface="Calibri"/>
                <a:ea typeface="Calibri"/>
              </a:rPr>
              <a:t/>
            </a:r>
            <a:br>
              <a:rPr lang="en-US" sz="1100" dirty="0" smtClean="0">
                <a:effectLst/>
                <a:latin typeface="Calibri"/>
                <a:ea typeface="Calibri"/>
              </a:rPr>
            </a:br>
            <a:endParaRPr lang="en-US" dirty="0"/>
          </a:p>
        </p:txBody>
      </p:sp>
      <p:sp>
        <p:nvSpPr>
          <p:cNvPr id="6830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048000" y="6172200"/>
            <a:ext cx="5486400" cy="369332"/>
          </a:xfrm>
        </p:spPr>
        <p:txBody>
          <a:bodyPr/>
          <a:lstStyle>
            <a:lvl1pPr marL="0" indent="0" algn="r">
              <a:spcBef>
                <a:spcPct val="0"/>
              </a:spcBef>
              <a:buFontTx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23555" name="Picture 3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4004" y="2246948"/>
            <a:ext cx="2864737" cy="625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24288" y="64246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91E63666-3D1C-481D-9833-65E62B7CD1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1746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9445" y="150495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0213" y="228600"/>
            <a:ext cx="2208212" cy="2206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575" y="228600"/>
            <a:ext cx="6472238" cy="2206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83612F89-C283-4BAC-AAB4-725DBDE49E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2770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1334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45720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5575" y="893763"/>
            <a:ext cx="8832850" cy="1541462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528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C4292A2D-51B4-41C0-841E-64B3C11C95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3794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5906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4008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623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79A367B2-201F-40E1-A9F7-2C0A0D543F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4818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5645" y="15906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Amazon.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 sz="3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de-DE" dirty="0"/>
          </a:p>
        </p:txBody>
      </p:sp>
      <p:sp>
        <p:nvSpPr>
          <p:cNvPr id="4" name="Datumsplatzhalter 12"/>
          <p:cNvSpPr>
            <a:spLocks noGrp="1"/>
          </p:cNvSpPr>
          <p:nvPr>
            <p:ph type="dt" sz="half" idx="10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948ADF33-F894-4C3E-8FB5-1F886A9E847A}" type="datetime1">
              <a:rPr lang="en-US" smtClean="0"/>
              <a:t>2/2/2012</a:t>
            </a:fld>
            <a:endParaRPr lang="en-US"/>
          </a:p>
        </p:txBody>
      </p:sp>
      <p:sp>
        <p:nvSpPr>
          <p:cNvPr id="5" name="Foliennummernplatzhalter 13"/>
          <p:cNvSpPr>
            <a:spLocks noGrp="1"/>
          </p:cNvSpPr>
          <p:nvPr>
            <p:ph type="sldNum" sz="quarter" idx="11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381375" y="6304002"/>
            <a:ext cx="576262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err="1" smtClean="0">
                <a:solidFill>
                  <a:srgbClr val="000000"/>
                </a:solidFill>
              </a:rPr>
              <a:t>Vertraulich</a:t>
            </a:r>
            <a:r>
              <a:rPr lang="en-GB" sz="1000" dirty="0" smtClean="0">
                <a:solidFill>
                  <a:srgbClr val="000000"/>
                </a:solidFill>
              </a:rPr>
              <a:t> © 1996-2012, Amazon.com, Inc. und </a:t>
            </a:r>
            <a:r>
              <a:rPr lang="en-GB" sz="1000" dirty="0" err="1" smtClean="0">
                <a:solidFill>
                  <a:srgbClr val="000000"/>
                </a:solidFill>
              </a:rPr>
              <a:t>Tochtergesellschaften</a:t>
            </a:r>
            <a:r>
              <a:rPr lang="en-GB" sz="1000" dirty="0" smtClean="0">
                <a:solidFill>
                  <a:srgbClr val="000000"/>
                </a:solidFill>
              </a:rPr>
              <a:t>.  </a:t>
            </a:r>
            <a:r>
              <a:rPr lang="en-GB" sz="1000" dirty="0" err="1" smtClean="0">
                <a:solidFill>
                  <a:srgbClr val="000000"/>
                </a:solidFill>
              </a:rPr>
              <a:t>Alle</a:t>
            </a:r>
            <a:r>
              <a:rPr lang="en-GB" sz="1000" dirty="0" smtClean="0">
                <a:solidFill>
                  <a:srgbClr val="000000"/>
                </a:solidFill>
              </a:rPr>
              <a:t> </a:t>
            </a:r>
            <a:r>
              <a:rPr lang="en-GB" sz="1000" dirty="0" err="1" smtClean="0">
                <a:solidFill>
                  <a:srgbClr val="000000"/>
                </a:solidFill>
              </a:rPr>
              <a:t>Rechte</a:t>
            </a:r>
            <a:r>
              <a:rPr lang="en-GB" sz="1000" dirty="0" smtClean="0">
                <a:solidFill>
                  <a:srgbClr val="000000"/>
                </a:solidFill>
              </a:rPr>
              <a:t> </a:t>
            </a:r>
            <a:r>
              <a:rPr lang="en-GB" sz="1000" dirty="0" err="1" smtClean="0">
                <a:solidFill>
                  <a:srgbClr val="000000"/>
                </a:solidFill>
              </a:rPr>
              <a:t>vorbehalten</a:t>
            </a:r>
            <a:r>
              <a:rPr lang="en-GB" sz="1000" dirty="0" smtClean="0">
                <a:solidFill>
                  <a:srgbClr val="000000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9174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mazo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447800"/>
            <a:ext cx="8450343" cy="4525962"/>
          </a:xfrm>
          <a:prstGeom prst="rect">
            <a:avLst/>
          </a:prstGeom>
        </p:spPr>
        <p:txBody>
          <a:bodyPr>
            <a:normAutofit/>
          </a:bodyPr>
          <a:lstStyle>
            <a:lvl1pPr marL="265113" indent="-265113">
              <a:buFont typeface="Arial" pitchFamily="34" charset="0"/>
              <a:buChar char="•"/>
              <a:defRPr sz="2800" b="1">
                <a:latin typeface="Arial" pitchFamily="34" charset="0"/>
                <a:cs typeface="Arial" pitchFamily="34" charset="0"/>
              </a:defRPr>
            </a:lvl1pPr>
            <a:lvl2pPr marL="539750" indent="-274638">
              <a:buFont typeface="Arial" pitchFamily="34" charset="0"/>
              <a:buChar char="•"/>
              <a:defRPr sz="2400" b="1">
                <a:latin typeface="Arial" pitchFamily="34" charset="0"/>
                <a:cs typeface="Arial" pitchFamily="34" charset="0"/>
              </a:defRPr>
            </a:lvl2pPr>
            <a:lvl3pPr marL="804863" indent="-265113"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3pPr>
            <a:lvl4pPr marL="1079500" indent="-274638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4pPr>
            <a:lvl5pPr marL="1344613" indent="-265113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5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CCB7D674-89F6-40ED-92E9-A076828B19DF}" type="datetime1">
              <a:rPr lang="en-US" smtClean="0"/>
              <a:t>2/2/2012</a:t>
            </a:fld>
            <a:endParaRPr lang="en-US"/>
          </a:p>
        </p:txBody>
      </p:sp>
      <p:sp>
        <p:nvSpPr>
          <p:cNvPr id="6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688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mazon Graphic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4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27EC4AE5-5891-4BE5-82A4-E6396D097E22}" type="datetime1">
              <a:rPr lang="en-US" smtClean="0"/>
              <a:t>2/2/2012</a:t>
            </a:fld>
            <a:endParaRPr lang="en-US"/>
          </a:p>
        </p:txBody>
      </p:sp>
      <p:sp>
        <p:nvSpPr>
          <p:cNvPr id="5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18479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phics with Text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7"/>
          </p:nvPr>
        </p:nvSpPr>
        <p:spPr>
          <a:xfrm>
            <a:off x="247183" y="1055688"/>
            <a:ext cx="8564562" cy="314325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"/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umsplatzhalter 12"/>
          <p:cNvSpPr>
            <a:spLocks noGrp="1"/>
          </p:cNvSpPr>
          <p:nvPr>
            <p:ph type="dt" sz="half" idx="18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BBD91399-AEFA-4950-8371-AD327F83A2B2}" type="datetime1">
              <a:rPr lang="en-US" smtClean="0"/>
              <a:t>2/2/2012</a:t>
            </a:fld>
            <a:endParaRPr lang="en-US"/>
          </a:p>
        </p:txBody>
      </p:sp>
      <p:sp>
        <p:nvSpPr>
          <p:cNvPr id="6" name="Foliennummernplatzhalter 13"/>
          <p:cNvSpPr>
            <a:spLocks noGrp="1"/>
          </p:cNvSpPr>
          <p:nvPr>
            <p:ph type="sldNum" sz="quarter" idx="19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ußzeilenplatzhalter 14"/>
          <p:cNvSpPr>
            <a:spLocks noGrp="1"/>
          </p:cNvSpPr>
          <p:nvPr>
            <p:ph type="ftr" sz="quarter" idx="20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28342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Final Amazon.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3"/>
          </p:nvPr>
        </p:nvSpPr>
        <p:spPr>
          <a:xfrm>
            <a:off x="2301356" y="4489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305050" y="70699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4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A814F0F6-E7FE-4D0D-AB11-698FC629BDF1}" type="datetime1">
              <a:rPr lang="en-US" smtClean="0"/>
              <a:t>2/2/2012</a:t>
            </a:fld>
            <a:endParaRPr lang="en-US"/>
          </a:p>
        </p:txBody>
      </p:sp>
      <p:sp>
        <p:nvSpPr>
          <p:cNvPr id="5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7372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453438" y="6653213"/>
            <a:ext cx="407987" cy="303212"/>
          </a:xfrm>
          <a:prstGeom prst="rect">
            <a:avLst/>
          </a:prstGeom>
        </p:spPr>
        <p:txBody>
          <a:bodyPr lIns="86493" tIns="43247" rIns="86493" bIns="43247"/>
          <a:lstStyle>
            <a:lvl1pPr algn="r" defTabSz="914485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1025" y="6697663"/>
            <a:ext cx="2895600" cy="320675"/>
          </a:xfrm>
          <a:prstGeom prst="rect">
            <a:avLst/>
          </a:prstGeom>
        </p:spPr>
        <p:txBody>
          <a:bodyPr lIns="91432" tIns="45716" rIns="91432" bIns="45716"/>
          <a:lstStyle>
            <a:lvl1pPr>
              <a:defRPr sz="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2733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75" y="1066800"/>
            <a:ext cx="8832850" cy="1438855"/>
          </a:xfrm>
        </p:spPr>
        <p:txBody>
          <a:bodyPr/>
          <a:lstStyle>
            <a:lvl1pPr>
              <a:buClr>
                <a:srgbClr val="FF9900"/>
              </a:buClr>
              <a:buFont typeface="Wingdings" pitchFamily="2" charset="2"/>
              <a:buChar char="q"/>
              <a:defRPr/>
            </a:lvl1pPr>
            <a:lvl2pPr>
              <a:buClr>
                <a:srgbClr val="FF9900"/>
              </a:buClr>
              <a:buFont typeface="Wingdings" pitchFamily="2" charset="2"/>
              <a:buChar char="q"/>
              <a:defRPr sz="2400" baseline="0"/>
            </a:lvl2pPr>
            <a:lvl3pPr>
              <a:buClr>
                <a:srgbClr val="FF9900"/>
              </a:buClr>
              <a:buFont typeface="Wingdings" pitchFamily="2" charset="2"/>
              <a:buChar char="q"/>
              <a:defRPr/>
            </a:lvl3pPr>
            <a:lvl4pPr>
              <a:buClr>
                <a:srgbClr val="FF9900"/>
              </a:buClr>
              <a:buFont typeface="Wingdings" pitchFamily="2" charset="2"/>
              <a:buChar char="q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7A32227D-CAC6-40DB-B7C1-DBEA0806FB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4685" y="197167"/>
            <a:ext cx="1962150" cy="42862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16274-85E2-4C58-9CD4-DAD6C73D7265}" type="datetime1">
              <a:rPr lang="en-US" smtClean="0"/>
              <a:t>2/2/2012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Page </a:t>
            </a:r>
            <a:fld id="{7A32227D-CAC6-40DB-B7C1-DBEA0806FB5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6370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6705600" cy="457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67188" y="6400800"/>
            <a:ext cx="760412" cy="280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33731CFA-0D47-4C59-A9EE-AEBB59355E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51123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pp-cover-2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0"/>
            <a:ext cx="9144000" cy="485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7"/>
          <p:cNvSpPr txBox="1">
            <a:spLocks noChangeArrowheads="1"/>
          </p:cNvSpPr>
          <p:nvPr/>
        </p:nvSpPr>
        <p:spPr bwMode="auto">
          <a:xfrm>
            <a:off x="4572000" y="4960938"/>
            <a:ext cx="3962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smtClean="0">
                <a:latin typeface="Frutiger 57Cn"/>
                <a:cs typeface="Arial" pitchFamily="34" charset="0"/>
              </a:rPr>
              <a:t>www.fba.amazon.co.uk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238" y="2306638"/>
            <a:ext cx="3175000" cy="133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30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048000" y="5638800"/>
            <a:ext cx="5486400" cy="533400"/>
          </a:xfrm>
          <a:ln/>
        </p:spPr>
        <p:txBody>
          <a:bodyPr/>
          <a:lstStyle>
            <a:lvl1pPr algn="r">
              <a:defRPr sz="1200" b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830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048000" y="6172200"/>
            <a:ext cx="5486400" cy="369332"/>
          </a:xfrm>
        </p:spPr>
        <p:txBody>
          <a:bodyPr/>
          <a:lstStyle>
            <a:lvl1pPr marL="0" indent="0" algn="r">
              <a:spcBef>
                <a:spcPct val="0"/>
              </a:spcBef>
              <a:buFontTx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725866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75" y="1066800"/>
            <a:ext cx="8832850" cy="1438855"/>
          </a:xfrm>
        </p:spPr>
        <p:txBody>
          <a:bodyPr/>
          <a:lstStyle>
            <a:lvl1pPr>
              <a:buClr>
                <a:srgbClr val="FF9900"/>
              </a:buClr>
              <a:buFont typeface="Wingdings" pitchFamily="2" charset="2"/>
              <a:buChar char="q"/>
              <a:defRPr/>
            </a:lvl1pPr>
            <a:lvl2pPr>
              <a:buClr>
                <a:srgbClr val="FF9900"/>
              </a:buClr>
              <a:buFont typeface="Wingdings" pitchFamily="2" charset="2"/>
              <a:buChar char="q"/>
              <a:defRPr sz="2400" baseline="0"/>
            </a:lvl2pPr>
            <a:lvl3pPr>
              <a:buClr>
                <a:srgbClr val="FF9900"/>
              </a:buClr>
              <a:buFont typeface="Wingdings" pitchFamily="2" charset="2"/>
              <a:buChar char="q"/>
              <a:defRPr/>
            </a:lvl3pPr>
            <a:lvl4pPr>
              <a:buClr>
                <a:srgbClr val="FF9900"/>
              </a:buClr>
              <a:buFont typeface="Wingdings" pitchFamily="2" charset="2"/>
              <a:buChar char="q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40793360-9569-4932-8C21-AFF0727890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15829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350125" y="6457950"/>
            <a:ext cx="16525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sz="1000" smtClean="0">
                <a:solidFill>
                  <a:srgbClr val="000000"/>
                </a:solidFill>
                <a:cs typeface="Arial" pitchFamily="34" charset="0"/>
              </a:rPr>
              <a:t>Amazon Services Europe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685408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14788" y="63865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EF43A792-5C33-4BD4-B0AD-9FB94A20C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23303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16388" y="6464300"/>
            <a:ext cx="811212" cy="217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788A931D-E457-45E7-BD1E-1F4A596BA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205216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67188" y="6400800"/>
            <a:ext cx="760412" cy="280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D890B363-10EB-414F-BDC6-F8DB05A2A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156244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9385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F6E52CEB-7FBB-4159-AF01-468D4D771E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005803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7607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6C622BD1-363A-4FB3-99A1-2FBA3B1E01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9731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7350125" y="6457950"/>
            <a:ext cx="1652588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>
                <a:solidFill>
                  <a:srgbClr val="000000"/>
                </a:solidFill>
                <a:ea typeface="MS PGothic" pitchFamily="34" charset="-128"/>
                <a:cs typeface="Arial" pitchFamily="34" charset="0"/>
              </a:rPr>
              <a:t>Amazon Services Europe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88E2032C-A85E-4432-88EE-EFEFBA3F45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34656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24288" y="64246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C529A798-A585-49D9-8842-71FA5A8023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49742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0213" y="228600"/>
            <a:ext cx="2208212" cy="2206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575" y="228600"/>
            <a:ext cx="6472238" cy="2206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ED23F0D4-AB5B-4094-9E6F-F2492A975C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97249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45720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5575" y="893763"/>
            <a:ext cx="8832850" cy="1541462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dirty="0" smtClean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528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AB20F5F5-4DB0-43B8-9A56-DAC8719890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272873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4008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/>
          <a:p>
            <a:pPr lvl="0"/>
            <a:r>
              <a:rPr lang="en-US" noProof="0" smtClean="0"/>
              <a:t>Click icon to add media</a:t>
            </a:r>
            <a:endParaRPr lang="en-US" noProof="0" dirty="0" smtClean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623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EF505323-7B80-49C7-96A9-90F36DB1E9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81701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mazo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447800"/>
            <a:ext cx="8450343" cy="4525962"/>
          </a:xfrm>
          <a:prstGeom prst="rect">
            <a:avLst/>
          </a:prstGeom>
        </p:spPr>
        <p:txBody>
          <a:bodyPr>
            <a:normAutofit/>
          </a:bodyPr>
          <a:lstStyle>
            <a:lvl1pPr marL="265113" indent="-265113">
              <a:buFont typeface="Arial" pitchFamily="34" charset="0"/>
              <a:buChar char="•"/>
              <a:defRPr sz="2800" b="1">
                <a:latin typeface="Arial" pitchFamily="34" charset="0"/>
                <a:cs typeface="Arial" pitchFamily="34" charset="0"/>
              </a:defRPr>
            </a:lvl1pPr>
            <a:lvl2pPr marL="539750" indent="-274638">
              <a:buFont typeface="Arial" pitchFamily="34" charset="0"/>
              <a:buChar char="•"/>
              <a:defRPr sz="2400" b="1">
                <a:latin typeface="Arial" pitchFamily="34" charset="0"/>
                <a:cs typeface="Arial" pitchFamily="34" charset="0"/>
              </a:defRPr>
            </a:lvl2pPr>
            <a:lvl3pPr marL="804863" indent="-265113"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3pPr>
            <a:lvl4pPr marL="1079500" indent="-274638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4pPr>
            <a:lvl5pPr marL="1344613" indent="-265113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5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F95C51E1-36EE-48D1-AF40-C052D52E4CD4}" type="datetime1">
              <a:rPr lang="en-US" smtClean="0"/>
              <a:t>2/2/2012</a:t>
            </a:fld>
            <a:endParaRPr lang="en-US"/>
          </a:p>
        </p:txBody>
      </p:sp>
      <p:sp>
        <p:nvSpPr>
          <p:cNvPr id="6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6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14788" y="63865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62E50732-8146-4D51-A560-D018FE9A45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5602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5165" y="23526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16388" y="6464300"/>
            <a:ext cx="811212" cy="217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2596D906-AB44-4244-AFD2-192A1EB63F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6626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4205" y="196215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67188" y="6400800"/>
            <a:ext cx="760412" cy="280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33731CFA-0D47-4C59-A9EE-AEBB59355E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7650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16668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9385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AACB51F5-F2EE-4CBD-850F-2A33A5CBF3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8674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2785" y="17430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7607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F92A61EA-01AF-48DF-9CB7-29EBEDB36E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9698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180975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B293E4E0-9C57-4295-9D8F-1E9C71B6B7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0722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2785" y="12858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image" Target="../media/image6.png"/><Relationship Id="rId5" Type="http://schemas.openxmlformats.org/officeDocument/2006/relationships/slideLayout" Target="../slideLayouts/slideLayout18.xml"/><Relationship Id="rId10" Type="http://schemas.openxmlformats.org/officeDocument/2006/relationships/image" Target="../media/image5.jpeg"/><Relationship Id="rId4" Type="http://schemas.openxmlformats.org/officeDocument/2006/relationships/slideLayout" Target="../slideLayouts/slideLayout17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slideLayout" Target="../slideLayouts/slideLayout3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17" Type="http://schemas.openxmlformats.org/officeDocument/2006/relationships/image" Target="../media/image7.png"/><Relationship Id="rId2" Type="http://schemas.openxmlformats.org/officeDocument/2006/relationships/slideLayout" Target="../slideLayouts/slideLayout23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0" descr="pp-btm-2b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248400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5575" y="1114425"/>
            <a:ext cx="8832850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/>
          </a:p>
          <a:p>
            <a:pPr lvl="1"/>
            <a:r>
              <a:t>Zweite Ebene</a:t>
            </a:r>
          </a:p>
          <a:p>
            <a:pPr lvl="2"/>
            <a:r>
              <a:t>Dritte Ebene</a:t>
            </a:r>
          </a:p>
          <a:p>
            <a:pPr lvl="3"/>
            <a:r>
              <a:t>Vierte Ebene</a:t>
            </a:r>
          </a:p>
          <a:p>
            <a:pPr lvl="4"/>
            <a:r>
              <a:t>Fünfte Ebene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28600"/>
            <a:ext cx="670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7350125" y="6457950"/>
            <a:ext cx="1652588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>
                <a:solidFill>
                  <a:srgbClr val="000000"/>
                </a:solidFill>
                <a:ea typeface="MS PGothic" pitchFamily="34" charset="-128"/>
                <a:cs typeface="Arial" pitchFamily="34" charset="0"/>
              </a:rPr>
              <a:t>Amazon Services Europe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00" r:id="rId1"/>
    <p:sldLayoutId id="2147485201" r:id="rId2"/>
    <p:sldLayoutId id="2147485202" r:id="rId3"/>
    <p:sldLayoutId id="2147485203" r:id="rId4"/>
    <p:sldLayoutId id="2147485204" r:id="rId5"/>
    <p:sldLayoutId id="2147485205" r:id="rId6"/>
    <p:sldLayoutId id="2147485206" r:id="rId7"/>
    <p:sldLayoutId id="2147485207" r:id="rId8"/>
    <p:sldLayoutId id="2147485208" r:id="rId9"/>
    <p:sldLayoutId id="2147485209" r:id="rId10"/>
    <p:sldLayoutId id="2147485210" r:id="rId11"/>
    <p:sldLayoutId id="2147485211" r:id="rId12"/>
    <p:sldLayoutId id="2147485212" r:id="rId13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+mj-lt"/>
          <a:ea typeface="ＭＳ Ｐゴシック" pitchFamily="28" charset="-128"/>
          <a:cs typeface="ＭＳ Ｐゴシック" pitchFamily="-106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9pPr>
    </p:titleStyle>
    <p:bodyStyle>
      <a:lvl1pPr marL="349250" indent="-349250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400">
          <a:solidFill>
            <a:srgbClr val="000000"/>
          </a:solidFill>
          <a:latin typeface="+mn-lt"/>
          <a:ea typeface="ＭＳ Ｐゴシック" pitchFamily="28" charset="-128"/>
          <a:cs typeface="ＭＳ Ｐゴシック" pitchFamily="-106" charset="-128"/>
        </a:defRPr>
      </a:lvl1pPr>
      <a:lvl2pPr marL="746125" indent="-401638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000">
          <a:solidFill>
            <a:srgbClr val="000000"/>
          </a:solidFill>
          <a:latin typeface="+mn-lt"/>
          <a:ea typeface="ＭＳ Ｐゴシック" pitchFamily="28" charset="-128"/>
        </a:defRPr>
      </a:lvl2pPr>
      <a:lvl3pPr marL="1031875" indent="-238125" algn="l" defTabSz="968375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600">
          <a:solidFill>
            <a:srgbClr val="000000"/>
          </a:solidFill>
          <a:latin typeface="+mn-lt"/>
          <a:ea typeface="ＭＳ Ｐゴシック" pitchFamily="28" charset="-128"/>
        </a:defRPr>
      </a:lvl3pPr>
      <a:lvl4pPr marL="1144588" indent="-169863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400">
          <a:solidFill>
            <a:srgbClr val="000000"/>
          </a:solidFill>
          <a:latin typeface="+mn-lt"/>
          <a:ea typeface="ＭＳ Ｐゴシック" pitchFamily="28" charset="-128"/>
        </a:defRPr>
      </a:lvl4pPr>
      <a:lvl5pPr marL="1428750" indent="-169863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200">
          <a:solidFill>
            <a:srgbClr val="000000"/>
          </a:solidFill>
          <a:latin typeface="+mn-lt"/>
          <a:ea typeface="ＭＳ Ｐゴシック" pitchFamily="28" charset="-128"/>
        </a:defRPr>
      </a:lvl5pPr>
      <a:lvl6pPr marL="18859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6pPr>
      <a:lvl7pPr marL="23431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7pPr>
      <a:lvl8pPr marL="28003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8pPr>
      <a:lvl9pPr marL="32575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3" y="157163"/>
            <a:ext cx="13049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214" r:id="rId1"/>
    <p:sldLayoutId id="2147485215" r:id="rId2"/>
    <p:sldLayoutId id="2147485216" r:id="rId3"/>
    <p:sldLayoutId id="2147485217" r:id="rId4"/>
    <p:sldLayoutId id="2147485218" r:id="rId5"/>
    <p:sldLayoutId id="2147485219" r:id="rId6"/>
    <p:sldLayoutId id="2147485220" r:id="rId7"/>
    <p:sldLayoutId id="2147485237" r:id="rId8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bg1"/>
          </a:solidFill>
          <a:latin typeface="Frutiger 45 Light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0" descr="pp-btm-2b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8400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5575" y="1114425"/>
            <a:ext cx="8832850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/>
          </a:p>
          <a:p>
            <a:pPr lvl="1"/>
            <a:r>
              <a:t>Zweite Ebene</a:t>
            </a:r>
          </a:p>
          <a:p>
            <a:pPr lvl="2"/>
            <a:r>
              <a:t>Dritte Ebene</a:t>
            </a:r>
          </a:p>
          <a:p>
            <a:pPr lvl="3"/>
            <a:r>
              <a:t>Vierte Ebene</a:t>
            </a:r>
          </a:p>
          <a:p>
            <a:pPr lvl="4"/>
            <a:r>
              <a:t>Fünfte Ebene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28600"/>
            <a:ext cx="670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/>
          </a:p>
        </p:txBody>
      </p:sp>
      <p:sp>
        <p:nvSpPr>
          <p:cNvPr id="1029" name="TextBox 5"/>
          <p:cNvSpPr txBox="1">
            <a:spLocks noChangeArrowheads="1"/>
          </p:cNvSpPr>
          <p:nvPr/>
        </p:nvSpPr>
        <p:spPr bwMode="auto">
          <a:xfrm>
            <a:off x="7350125" y="6457950"/>
            <a:ext cx="16525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sz="1000" smtClean="0">
                <a:solidFill>
                  <a:srgbClr val="000000"/>
                </a:solidFill>
                <a:cs typeface="Arial" pitchFamily="34" charset="0"/>
              </a:rPr>
              <a:t>Amazon Services Europe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524000" cy="463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5223" r:id="rId1"/>
    <p:sldLayoutId id="2147485224" r:id="rId2"/>
    <p:sldLayoutId id="2147485225" r:id="rId3"/>
    <p:sldLayoutId id="2147485226" r:id="rId4"/>
    <p:sldLayoutId id="2147485227" r:id="rId5"/>
    <p:sldLayoutId id="2147485228" r:id="rId6"/>
    <p:sldLayoutId id="2147485229" r:id="rId7"/>
    <p:sldLayoutId id="2147485230" r:id="rId8"/>
    <p:sldLayoutId id="2147485231" r:id="rId9"/>
    <p:sldLayoutId id="2147485232" r:id="rId10"/>
    <p:sldLayoutId id="2147485233" r:id="rId11"/>
    <p:sldLayoutId id="2147485234" r:id="rId12"/>
    <p:sldLayoutId id="2147485235" r:id="rId13"/>
    <p:sldLayoutId id="2147485236" r:id="rId14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+mj-lt"/>
          <a:ea typeface="ＭＳ Ｐゴシック" pitchFamily="28" charset="-128"/>
          <a:cs typeface="ＭＳ Ｐゴシック" pitchFamily="-106" charset="-128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9pPr>
    </p:titleStyle>
    <p:bodyStyle>
      <a:lvl1pPr marL="349250" indent="-349250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400">
          <a:solidFill>
            <a:srgbClr val="000000"/>
          </a:solidFill>
          <a:latin typeface="+mn-lt"/>
          <a:ea typeface="ＭＳ Ｐゴシック" pitchFamily="28" charset="-128"/>
          <a:cs typeface="ＭＳ Ｐゴシック" pitchFamily="-106" charset="-128"/>
        </a:defRPr>
      </a:lvl1pPr>
      <a:lvl2pPr marL="746125" indent="-401638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000">
          <a:solidFill>
            <a:srgbClr val="000000"/>
          </a:solidFill>
          <a:latin typeface="+mn-lt"/>
          <a:ea typeface="ＭＳ Ｐゴシック" pitchFamily="28" charset="-128"/>
        </a:defRPr>
      </a:lvl2pPr>
      <a:lvl3pPr marL="1031875" indent="-238125" algn="l" defTabSz="968375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600">
          <a:solidFill>
            <a:srgbClr val="000000"/>
          </a:solidFill>
          <a:latin typeface="+mn-lt"/>
          <a:ea typeface="ＭＳ Ｐゴシック" pitchFamily="28" charset="-128"/>
        </a:defRPr>
      </a:lvl3pPr>
      <a:lvl4pPr marL="1144588" indent="-169863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400">
          <a:solidFill>
            <a:srgbClr val="000000"/>
          </a:solidFill>
          <a:latin typeface="+mn-lt"/>
          <a:ea typeface="ＭＳ Ｐゴシック" pitchFamily="28" charset="-128"/>
        </a:defRPr>
      </a:lvl4pPr>
      <a:lvl5pPr marL="1428750" indent="-169863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200">
          <a:solidFill>
            <a:srgbClr val="000000"/>
          </a:solidFill>
          <a:latin typeface="+mn-lt"/>
          <a:ea typeface="ＭＳ Ｐゴシック" pitchFamily="28" charset="-128"/>
        </a:defRPr>
      </a:lvl5pPr>
      <a:lvl6pPr marL="18859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6pPr>
      <a:lvl7pPr marL="23431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7pPr>
      <a:lvl8pPr marL="28003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8pPr>
      <a:lvl9pPr marL="32575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hyperlink" Target="http://services.amazon.de/programme/versand-durch-amazon/preisgestaltung/" TargetMode="External"/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hyperlink" Target="https://sellercentral-europe.amazon.com/gp/basic-fulfillment/v2/start-order.html/" TargetMode="Externa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25.png"/><Relationship Id="rId4" Type="http://schemas.openxmlformats.org/officeDocument/2006/relationships/hyperlink" Target="https://sellercentral-europe.amazon.com/gp/ssof/export/agreement.html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services.amazon.de/informationen/terminewebinare/" TargetMode="External"/><Relationship Id="rId3" Type="http://schemas.openxmlformats.org/officeDocument/2006/relationships/hyperlink" Target="https://sellercentral-europe.amazon.com/gp/help/help.html/ref=ag_200453100_cont_200141630?ie=UTF8&amp;itemID=200453100&amp;language=en_GB" TargetMode="External"/><Relationship Id="rId7" Type="http://schemas.openxmlformats.org/officeDocument/2006/relationships/hyperlink" Target="http://www.amazon.de/gp/help/customer/display.html?nodeId=200687150" TargetMode="External"/><Relationship Id="rId2" Type="http://schemas.openxmlformats.org/officeDocument/2006/relationships/hyperlink" Target="https://sellercentral-europe.amazon.com/gp/help/help.html/ref=ag_200453100_cont_200141630?ie=UTF8&amp;itemID=200453100" TargetMode="External"/><Relationship Id="rId1" Type="http://schemas.openxmlformats.org/officeDocument/2006/relationships/slideLayout" Target="../slideLayouts/slideLayout20.xml"/><Relationship Id="rId6" Type="http://schemas.openxmlformats.org/officeDocument/2006/relationships/hyperlink" Target="https://sellercentral-europe.amazon.com/gp/help/help.html/ref=ag_200280650_cont_200141530?ie=UTF8&amp;itemID=200280650" TargetMode="External"/><Relationship Id="rId5" Type="http://schemas.openxmlformats.org/officeDocument/2006/relationships/hyperlink" Target="http://www.amazon.co.uk/gp/seller/fba/fba_pricing.html" TargetMode="External"/><Relationship Id="rId10" Type="http://schemas.openxmlformats.org/officeDocument/2006/relationships/hyperlink" Target="https://sellercentral-europe.amazon.com/gp/contact-us/contact-amazon-form.html" TargetMode="External"/><Relationship Id="rId4" Type="http://schemas.openxmlformats.org/officeDocument/2006/relationships/hyperlink" Target="http://services.amazon.de/programme/versand-durch-amazon/preisgestaltung/" TargetMode="External"/><Relationship Id="rId9" Type="http://schemas.openxmlformats.org/officeDocument/2006/relationships/hyperlink" Target="https://sellercentral-europe.amazon.com/gp/help/home.html/ref=ag_help_cont_help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services.amazon.de/informationen/terminewebinare/" TargetMode="Externa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sellercentral-europe.amazon.com/gp/ssof/reports.html/" TargetMode="Externa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ellercentral-europe.amazon.com/gp/ssof/reports/search.html/ref=ag_fbafulrpts_cont_fbareports?ie=UTF8&amp;recordType=FlatFileAllOrdersReport" TargetMode="External"/><Relationship Id="rId2" Type="http://schemas.openxmlformats.org/officeDocument/2006/relationships/hyperlink" Target="https://sellercentral-europe.amazon.com/gp/ssof/reports/search.html/ref=ag_fbafulrpts_cont_fbareports?ie=UTF8&amp;recordType=AFNShipmentReport" TargetMode="Externa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sellercentral-europe.amazon.com/gp/ssof/reports/search.html/ref=ag_fbafulrpts_cont_fbareports?ie=UTF8&amp;recordType=CUSTOMER_RETURNS" TargetMode="External"/><Relationship Id="rId1" Type="http://schemas.openxmlformats.org/officeDocument/2006/relationships/slideLayout" Target="../slideLayouts/slideLayout21.xml"/><Relationship Id="rId5" Type="http://schemas.openxmlformats.org/officeDocument/2006/relationships/hyperlink" Target="http://www.amazon.de/gp/help/customer/display.html/ref=hp_rel_topic?ie=UTF8&amp;nodeId=200389870" TargetMode="Externa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-1" y="2064887"/>
            <a:ext cx="9144000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Für einen guten Start in die Nachweihnachtszeit</a:t>
            </a:r>
          </a:p>
          <a:p>
            <a:pPr algn="ctr">
              <a:spcBef>
                <a:spcPts val="1200"/>
              </a:spcBef>
            </a:pPr>
            <a:r>
              <a:rPr lang="en-GB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Teil 3: Versand durch Amazon</a:t>
            </a:r>
          </a:p>
        </p:txBody>
      </p:sp>
      <p:pic>
        <p:nvPicPr>
          <p:cNvPr id="1026" name="Picture 2" descr="C:\Users\caroleh\AppData\Local\Microsoft\Windows\Temporary Internet Files\Content.IE5\G8AIS6JR\MP900422754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062" y="3049772"/>
            <a:ext cx="2809875" cy="280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Slide Number Placeholder 2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100" smtClean="0">
                <a:solidFill>
                  <a:srgbClr val="000000"/>
                </a:solidFill>
              </a:rPr>
              <a:t>Seite </a:t>
            </a:r>
            <a:fld id="{2EB01658-11A4-4633-9960-3A2AD946B378}" type="slidenum">
              <a:rPr lang="en-US" sz="1100" smtClean="0">
                <a:solidFill>
                  <a:srgbClr val="000000"/>
                </a:solidFill>
              </a:rPr>
              <a:pPr eaLnBrk="1" hangingPunct="1"/>
              <a:t>10</a:t>
            </a:fld>
            <a:endParaRPr lang="en-US" sz="110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7175" y="858838"/>
            <a:ext cx="715327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ü"/>
              <a:defRPr/>
            </a:pP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Identifizieren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Sie</a:t>
            </a:r>
            <a:r>
              <a:rPr lang="en-GB" sz="180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 das </a:t>
            </a:r>
            <a:r>
              <a:rPr lang="en-GB" sz="18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älteste</a:t>
            </a:r>
            <a:r>
              <a:rPr lang="en-GB" sz="180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Inventar</a:t>
            </a:r>
            <a:r>
              <a:rPr lang="en-GB" sz="180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 in </a:t>
            </a:r>
            <a:r>
              <a:rPr lang="en-GB" sz="18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Ihrem</a:t>
            </a:r>
            <a:r>
              <a:rPr lang="en-GB" sz="180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Lagerbestand</a:t>
            </a:r>
            <a:r>
              <a:rPr lang="en-GB" sz="180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:</a:t>
            </a:r>
          </a:p>
        </p:txBody>
      </p:sp>
      <p:pic>
        <p:nvPicPr>
          <p:cNvPr id="2662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1231900"/>
            <a:ext cx="8558213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630" name="Rounded Rectangular Callout 4"/>
          <p:cNvSpPr>
            <a:spLocks noChangeArrowheads="1"/>
          </p:cNvSpPr>
          <p:nvPr/>
        </p:nvSpPr>
        <p:spPr bwMode="auto">
          <a:xfrm>
            <a:off x="5650707" y="2079625"/>
            <a:ext cx="3259932" cy="542925"/>
          </a:xfrm>
          <a:prstGeom prst="wedgeRoundRectCallout">
            <a:avLst>
              <a:gd name="adj1" fmla="val 10069"/>
              <a:gd name="adj2" fmla="val -135745"/>
              <a:gd name="adj3" fmla="val 16667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GB" sz="1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Filtern</a:t>
            </a:r>
            <a:r>
              <a:rPr lang="en-GB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Sie</a:t>
            </a:r>
            <a:r>
              <a:rPr lang="en-GB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nach</a:t>
            </a:r>
            <a:r>
              <a:rPr lang="en-GB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den „</a:t>
            </a:r>
            <a:r>
              <a:rPr lang="en-GB" sz="1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Langsamdrehern</a:t>
            </a:r>
            <a:r>
              <a:rPr lang="en-GB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“</a:t>
            </a:r>
            <a:br>
              <a:rPr lang="en-GB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en-GB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und den </a:t>
            </a:r>
            <a:r>
              <a:rPr lang="en-GB" sz="1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Ladenhütern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7175" y="2876550"/>
            <a:ext cx="8653463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ü"/>
              <a:defRPr/>
            </a:pP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Es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ist</a:t>
            </a:r>
            <a:r>
              <a:rPr lang="en-GB" sz="180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nicht</a:t>
            </a:r>
            <a:r>
              <a:rPr lang="en-GB" sz="180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sinnvoll</a:t>
            </a:r>
            <a:r>
              <a:rPr lang="en-GB" sz="180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, </a:t>
            </a:r>
            <a:r>
              <a:rPr lang="en-GB" sz="18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Ladenhüter</a:t>
            </a:r>
            <a:r>
              <a:rPr lang="en-GB" sz="180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nachzusenden</a:t>
            </a:r>
            <a:endParaRPr lang="en-GB" sz="180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Identifizieren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Sie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die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sehr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hohen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Verkaufsabdeckungen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2663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3" y="3597275"/>
            <a:ext cx="8910637" cy="893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633" name="Rounded Rectangular Callout 5"/>
          <p:cNvSpPr>
            <a:spLocks noChangeArrowheads="1"/>
          </p:cNvSpPr>
          <p:nvPr/>
        </p:nvSpPr>
        <p:spPr bwMode="auto">
          <a:xfrm>
            <a:off x="4362451" y="4791076"/>
            <a:ext cx="3981449" cy="628650"/>
          </a:xfrm>
          <a:prstGeom prst="wedgeRoundRectCallout">
            <a:avLst>
              <a:gd name="adj1" fmla="val 59782"/>
              <a:gd name="adj2" fmla="val -170738"/>
              <a:gd name="adj3" fmla="val 16667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 </a:t>
            </a:r>
            <a:r>
              <a:rPr lang="en-GB" sz="1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diesem</a:t>
            </a:r>
            <a:r>
              <a:rPr lang="en-GB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Fall </a:t>
            </a:r>
            <a:r>
              <a:rPr lang="en-GB" sz="1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reicht</a:t>
            </a:r>
            <a:r>
              <a:rPr lang="en-GB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die </a:t>
            </a:r>
            <a:r>
              <a:rPr lang="en-GB" sz="1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Verkaufsabdeckung</a:t>
            </a:r>
            <a:r>
              <a:rPr lang="en-GB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GB" sz="1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für</a:t>
            </a:r>
            <a:r>
              <a:rPr lang="en-GB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die </a:t>
            </a:r>
            <a:r>
              <a:rPr lang="en-GB" sz="1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nächsten</a:t>
            </a:r>
            <a:r>
              <a:rPr lang="en-GB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70 </a:t>
            </a:r>
            <a:r>
              <a:rPr lang="en-GB" sz="1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Jahre</a:t>
            </a:r>
            <a:r>
              <a:rPr lang="en-GB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aus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>
                <a:latin typeface="Arial" pitchFamily="34" charset="0"/>
              </a:rPr>
              <a:t>Versand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durch</a:t>
            </a:r>
            <a:r>
              <a:rPr lang="en-US" sz="2000" i="1" dirty="0">
                <a:latin typeface="Arial" pitchFamily="34" charset="0"/>
              </a:rPr>
              <a:t> Amazon </a:t>
            </a:r>
            <a:r>
              <a:rPr lang="en-US" sz="2000" i="1" dirty="0" err="1">
                <a:latin typeface="Arial" pitchFamily="34" charset="0"/>
              </a:rPr>
              <a:t>Berichte</a:t>
            </a:r>
            <a:r>
              <a:rPr lang="en-US" sz="2000" i="1" dirty="0">
                <a:latin typeface="Arial" pitchFamily="34" charset="0"/>
              </a:rPr>
              <a:t> </a:t>
            </a:r>
          </a:p>
        </p:txBody>
      </p:sp>
      <p:sp>
        <p:nvSpPr>
          <p:cNvPr id="12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de-DE" sz="1800" i="1" dirty="0"/>
              <a:t>Zustandsüberblick Ihres Lagerbestands </a:t>
            </a:r>
            <a:r>
              <a:rPr lang="de-DE" sz="1800" i="1" dirty="0" smtClean="0"/>
              <a:t>- </a:t>
            </a:r>
            <a:r>
              <a:rPr lang="en-GB" sz="1800" i="1" dirty="0" err="1" smtClean="0"/>
              <a:t>Praktische</a:t>
            </a:r>
            <a:r>
              <a:rPr lang="en-GB" sz="1800" i="1" dirty="0" smtClean="0"/>
              <a:t> </a:t>
            </a:r>
            <a:r>
              <a:rPr lang="en-GB" sz="1800" i="1" dirty="0" err="1"/>
              <a:t>Beispiele</a:t>
            </a:r>
          </a:p>
        </p:txBody>
      </p:sp>
    </p:spTree>
    <p:extLst>
      <p:ext uri="{BB962C8B-B14F-4D97-AF65-F5344CB8AC3E}">
        <p14:creationId xmlns:p14="http://schemas.microsoft.com/office/powerpoint/2010/main" val="94373065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663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Slide Number Placeholder 2"/>
          <p:cNvSpPr>
            <a:spLocks noGrp="1"/>
          </p:cNvSpPr>
          <p:nvPr>
            <p:ph type="sldNum" sz="quarter" idx="10"/>
          </p:nvPr>
        </p:nvSpPr>
        <p:spPr bwMode="auto">
          <a:xfrm>
            <a:off x="4167188" y="6410325"/>
            <a:ext cx="760412" cy="2809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100" smtClean="0">
                <a:solidFill>
                  <a:srgbClr val="000000"/>
                </a:solidFill>
              </a:rPr>
              <a:t>Seite </a:t>
            </a:r>
            <a:fld id="{75035762-88DE-49EA-A09F-8252FB5F20BF}" type="slidenum">
              <a:rPr lang="en-US" sz="1100" smtClean="0">
                <a:solidFill>
                  <a:srgbClr val="000000"/>
                </a:solidFill>
              </a:rPr>
              <a:pPr eaLnBrk="1" hangingPunct="1"/>
              <a:t>11</a:t>
            </a:fld>
            <a:endParaRPr lang="en-US" sz="110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2425" y="847725"/>
            <a:ext cx="75914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ü"/>
              <a:defRPr/>
            </a:pP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Versuchen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Sie</a:t>
            </a:r>
            <a:r>
              <a:rPr lang="en-GB" sz="180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alles</a:t>
            </a:r>
            <a:r>
              <a:rPr lang="en-GB" sz="180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, um </a:t>
            </a:r>
            <a:r>
              <a:rPr lang="en-GB" sz="18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Ihre</a:t>
            </a:r>
            <a:r>
              <a:rPr lang="en-GB" sz="180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Ladenhüter</a:t>
            </a:r>
            <a:r>
              <a:rPr lang="en-GB" sz="180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zu</a:t>
            </a:r>
            <a:r>
              <a:rPr lang="en-GB" sz="180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verkaufen</a:t>
            </a:r>
            <a:endParaRPr lang="en-GB" sz="180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pic>
        <p:nvPicPr>
          <p:cNvPr id="2765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4" y="1295400"/>
            <a:ext cx="852011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654" name="Rounded Rectangular Callout 4"/>
          <p:cNvSpPr>
            <a:spLocks noChangeArrowheads="1"/>
          </p:cNvSpPr>
          <p:nvPr/>
        </p:nvSpPr>
        <p:spPr bwMode="auto">
          <a:xfrm>
            <a:off x="2552700" y="2333625"/>
            <a:ext cx="5524500" cy="952500"/>
          </a:xfrm>
          <a:prstGeom prst="wedgeRoundRectCallout">
            <a:avLst>
              <a:gd name="adj1" fmla="val 5209"/>
              <a:gd name="adj2" fmla="val -130951"/>
              <a:gd name="adj3" fmla="val 16667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de-DE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Falls Sie schon </a:t>
            </a:r>
            <a:r>
              <a:rPr lang="de-DE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der günstigste Anbieter sind und alles andere </a:t>
            </a:r>
          </a:p>
          <a:p>
            <a:r>
              <a:rPr lang="de-DE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versucht </a:t>
            </a:r>
            <a:r>
              <a:rPr lang="de-DE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haben, um das Inventar zu verkaufen,</a:t>
            </a:r>
          </a:p>
          <a:p>
            <a:r>
              <a:rPr lang="en-US" sz="1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denken</a:t>
            </a:r>
            <a:r>
              <a: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Sie</a:t>
            </a:r>
            <a:r>
              <a: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bitte</a:t>
            </a:r>
            <a:r>
              <a: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über</a:t>
            </a:r>
            <a:r>
              <a: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die </a:t>
            </a:r>
            <a:r>
              <a:rPr lang="en-US" sz="1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Rücksendung</a:t>
            </a:r>
            <a:r>
              <a: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dieser</a:t>
            </a:r>
            <a:r>
              <a: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Produkte</a:t>
            </a:r>
            <a:r>
              <a: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nach</a:t>
            </a:r>
            <a:r>
              <a:rPr lang="en-US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2765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7" y="4270375"/>
            <a:ext cx="8870950" cy="73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52424" y="3524250"/>
            <a:ext cx="7591425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Identifizieren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Sie</a:t>
            </a:r>
            <a:r>
              <a:rPr lang="en-GB" sz="180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auch</a:t>
            </a:r>
            <a:r>
              <a:rPr lang="en-GB" sz="180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Schnelldreher</a:t>
            </a:r>
            <a:r>
              <a:rPr lang="en-GB" sz="180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kürzlich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eingesandte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Produkte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in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geringen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Mengen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aber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mit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hohen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Verkaufszahlen</a:t>
            </a:r>
            <a:endParaRPr lang="en-US" sz="1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657" name="Rounded Rectangular Callout 5"/>
          <p:cNvSpPr>
            <a:spLocks noChangeArrowheads="1"/>
          </p:cNvSpPr>
          <p:nvPr/>
        </p:nvSpPr>
        <p:spPr bwMode="auto">
          <a:xfrm>
            <a:off x="1190625" y="5286376"/>
            <a:ext cx="6629399" cy="828674"/>
          </a:xfrm>
          <a:prstGeom prst="wedgeRoundRectCallout">
            <a:avLst>
              <a:gd name="adj1" fmla="val 6983"/>
              <a:gd name="adj2" fmla="val -122323"/>
              <a:gd name="adj3" fmla="val 16667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GB" sz="16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Bitte</a:t>
            </a:r>
            <a:r>
              <a:rPr lang="en-GB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stellen</a:t>
            </a:r>
            <a:r>
              <a:rPr lang="en-GB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Sie</a:t>
            </a:r>
            <a:r>
              <a:rPr lang="en-GB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sicher</a:t>
            </a:r>
            <a:r>
              <a:rPr lang="en-GB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sz="16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dass</a:t>
            </a:r>
            <a:r>
              <a:rPr lang="en-GB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Sie</a:t>
            </a:r>
            <a:r>
              <a:rPr lang="en-GB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kürzlich</a:t>
            </a:r>
            <a:r>
              <a:rPr lang="en-GB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hinzugefügte</a:t>
            </a:r>
            <a:r>
              <a:rPr lang="en-GB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Schnelldreher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zeitnah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nachsenden</a:t>
            </a:r>
            <a:r>
              <a:rPr lang="en-GB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ctr"/>
            <a:r>
              <a:rPr lang="en-GB" sz="16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Diese</a:t>
            </a:r>
            <a:r>
              <a:rPr lang="en-GB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Produkte</a:t>
            </a:r>
            <a:r>
              <a:rPr lang="en-GB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verkaufen</a:t>
            </a:r>
            <a:r>
              <a:rPr lang="en-GB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sich</a:t>
            </a:r>
            <a:r>
              <a:rPr lang="en-GB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schneller</a:t>
            </a:r>
            <a:r>
              <a:rPr lang="en-GB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als</a:t>
            </a:r>
            <a:r>
              <a:rPr lang="en-GB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erwartet</a:t>
            </a:r>
            <a:r>
              <a:rPr lang="en-GB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>
                <a:latin typeface="Arial" pitchFamily="34" charset="0"/>
              </a:rPr>
              <a:t>Versand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durch</a:t>
            </a:r>
            <a:r>
              <a:rPr lang="en-US" sz="2000" i="1" dirty="0">
                <a:latin typeface="Arial" pitchFamily="34" charset="0"/>
              </a:rPr>
              <a:t> Amazon </a:t>
            </a:r>
            <a:r>
              <a:rPr lang="en-US" sz="2000" i="1" dirty="0" err="1">
                <a:latin typeface="Arial" pitchFamily="34" charset="0"/>
              </a:rPr>
              <a:t>Berichte</a:t>
            </a:r>
            <a:r>
              <a:rPr lang="en-US" sz="2000" i="1" dirty="0">
                <a:latin typeface="Arial" pitchFamily="34" charset="0"/>
              </a:rPr>
              <a:t> </a:t>
            </a:r>
          </a:p>
        </p:txBody>
      </p:sp>
      <p:sp>
        <p:nvSpPr>
          <p:cNvPr id="13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de-DE" sz="1800" i="1" dirty="0"/>
              <a:t>Zustandsüberblick Ihres Lagerbestands </a:t>
            </a:r>
            <a:r>
              <a:rPr lang="de-DE" sz="1800" i="1" dirty="0" smtClean="0"/>
              <a:t>- </a:t>
            </a:r>
            <a:r>
              <a:rPr lang="en-GB" sz="1800" i="1" dirty="0" err="1" smtClean="0"/>
              <a:t>Praktische</a:t>
            </a:r>
            <a:r>
              <a:rPr lang="en-GB" sz="1800" i="1" dirty="0" smtClean="0"/>
              <a:t> </a:t>
            </a:r>
            <a:r>
              <a:rPr lang="en-GB" sz="1800" i="1" dirty="0" err="1"/>
              <a:t>Beispiele</a:t>
            </a:r>
          </a:p>
        </p:txBody>
      </p:sp>
    </p:spTree>
    <p:extLst>
      <p:ext uri="{BB962C8B-B14F-4D97-AF65-F5344CB8AC3E}">
        <p14:creationId xmlns:p14="http://schemas.microsoft.com/office/powerpoint/2010/main" val="354658592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765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517890" cy="365936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Überblick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über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Versand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durch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Amazon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Berichte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>
                <a:latin typeface="Arial" pitchFamily="34" charset="0"/>
                <a:cs typeface="Arial" pitchFamily="34" charset="0"/>
              </a:rPr>
              <a:t>B</a:t>
            </a:r>
            <a:r>
              <a:rPr lang="en-GB" sz="2400" dirty="0" err="1" smtClean="0">
                <a:latin typeface="Arial" pitchFamily="34" charset="0"/>
                <a:cs typeface="Arial" pitchFamily="34" charset="0"/>
              </a:rPr>
              <a:t>estellberichte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Warenrücksendungen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Zustandsüberblick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Ihres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Lagerbestands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latin typeface="Arial" pitchFamily="34" charset="0"/>
                <a:cs typeface="Arial" pitchFamily="34" charset="0"/>
              </a:rPr>
              <a:t>Langzeitlagerung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>
                <a:latin typeface="Arial" pitchFamily="34" charset="0"/>
                <a:cs typeface="Arial" pitchFamily="34" charset="0"/>
              </a:rPr>
              <a:t>N</a:t>
            </a:r>
            <a:r>
              <a:rPr lang="en-GB" sz="2400" dirty="0" err="1" smtClean="0">
                <a:latin typeface="Arial" pitchFamily="34" charset="0"/>
                <a:cs typeface="Arial" pitchFamily="34" charset="0"/>
              </a:rPr>
              <a:t>euigkeiten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Q&amp;A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</a:rPr>
              <a:t>Nützliche</a:t>
            </a:r>
            <a:r>
              <a:rPr lang="en-US" sz="2400" dirty="0">
                <a:latin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</a:rPr>
              <a:t>Hinweise</a:t>
            </a: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6143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Seite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12</a:t>
            </a:fld>
            <a:endParaRPr lang="en-US" sz="110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7250" y="3371850"/>
            <a:ext cx="2857500" cy="4476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5862109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 smtClean="0">
                <a:latin typeface="Arial" pitchFamily="34" charset="0"/>
              </a:rPr>
              <a:t>Versand</a:t>
            </a:r>
            <a:r>
              <a:rPr lang="en-US" sz="2000" i="1" dirty="0" smtClean="0">
                <a:latin typeface="Arial" pitchFamily="34" charset="0"/>
              </a:rPr>
              <a:t> </a:t>
            </a:r>
            <a:r>
              <a:rPr lang="en-US" sz="2000" i="1" dirty="0" err="1" smtClean="0">
                <a:latin typeface="Arial" pitchFamily="34" charset="0"/>
              </a:rPr>
              <a:t>durch</a:t>
            </a:r>
            <a:r>
              <a:rPr lang="en-US" sz="2000" i="1" dirty="0" smtClean="0">
                <a:latin typeface="Arial" pitchFamily="34" charset="0"/>
              </a:rPr>
              <a:t> Amazon</a:t>
            </a: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Seite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13</a:t>
            </a:fld>
            <a:endParaRPr lang="en-US" sz="1100" smtClean="0">
              <a:ea typeface="ＭＳ Ｐゴシック" pitchFamily="28" charset="-128"/>
            </a:endParaRP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1800" i="1" dirty="0" err="1">
                <a:latin typeface="Arial" pitchFamily="34" charset="0"/>
              </a:rPr>
              <a:t>Langzeitlagerung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813" y="952500"/>
            <a:ext cx="8505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>
                <a:latin typeface="Arial" pitchFamily="34" charset="0"/>
                <a:cs typeface="Arial" pitchFamily="34" charset="0"/>
              </a:rPr>
              <a:t>Am 15. Februar wird die nächste </a:t>
            </a:r>
            <a:r>
              <a:rPr lang="en-GB" sz="1800" dirty="0" smtClean="0">
                <a:latin typeface="Arial" pitchFamily="34" charset="0"/>
                <a:cs typeface="Arial" pitchFamily="34" charset="0"/>
                <a:hlinkClick r:id="rId2"/>
              </a:rPr>
              <a:t>Langzeitlagergebühr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auf Einheiten erhoben, die seit einem Jahr oder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länger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im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Rahmen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von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Versand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durch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Amazon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lagern</a:t>
            </a:r>
            <a:r>
              <a:rPr lang="en-GB" sz="1800" smtClean="0">
                <a:latin typeface="Arial" pitchFamily="34" charset="0"/>
                <a:cs typeface="Arial" pitchFamily="34" charset="0"/>
              </a:rPr>
              <a:t>. </a:t>
            </a:r>
            <a:endParaRPr lang="en-GB" sz="1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196" y="1655980"/>
            <a:ext cx="8395229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ounded Rectangular Callout 1"/>
          <p:cNvSpPr/>
          <p:nvPr/>
        </p:nvSpPr>
        <p:spPr>
          <a:xfrm>
            <a:off x="485774" y="4152899"/>
            <a:ext cx="2581275" cy="1057276"/>
          </a:xfrm>
          <a:prstGeom prst="wedgeRoundRectCallout">
            <a:avLst>
              <a:gd name="adj1" fmla="val 65973"/>
              <a:gd name="adj2" fmla="val 68247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Im Bericht „Zustandsüberblick Ihres Lagerbestands“ können Sie sehen, welche Einheiten bei der nächsten Überprüfung betroffen sein werden</a:t>
            </a:r>
          </a:p>
        </p:txBody>
      </p:sp>
      <p:sp>
        <p:nvSpPr>
          <p:cNvPr id="5" name="Rounded Rectangular Callout 4"/>
          <p:cNvSpPr/>
          <p:nvPr/>
        </p:nvSpPr>
        <p:spPr>
          <a:xfrm>
            <a:off x="3222360" y="2105024"/>
            <a:ext cx="2628900" cy="1000125"/>
          </a:xfrm>
          <a:prstGeom prst="wedgeRoundRectCallout">
            <a:avLst>
              <a:gd name="adj1" fmla="val 60826"/>
              <a:gd name="adj2" fmla="val 43546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Hier können Sie sehen, wie hoch Ihre Langzeitlagergebühren sind und für welche Einheiten diese bei der letzten Überprüfung erhoben wurden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6124575" y="5467350"/>
            <a:ext cx="2333625" cy="828675"/>
          </a:xfrm>
          <a:prstGeom prst="wedgeRoundRectCallout">
            <a:avLst>
              <a:gd name="adj1" fmla="val -108588"/>
              <a:gd name="adj2" fmla="val 4029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Wenn Sie wünschen, können Sie von hier aus eine Remission der betroffenen Einheiten anfordern</a:t>
            </a:r>
          </a:p>
        </p:txBody>
      </p:sp>
    </p:spTree>
    <p:extLst>
      <p:ext uri="{BB962C8B-B14F-4D97-AF65-F5344CB8AC3E}">
        <p14:creationId xmlns:p14="http://schemas.microsoft.com/office/powerpoint/2010/main" val="330891998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 smtClean="0">
                <a:latin typeface="Arial" pitchFamily="34" charset="0"/>
              </a:rPr>
              <a:t>Versand</a:t>
            </a:r>
            <a:r>
              <a:rPr lang="en-US" sz="2000" i="1" dirty="0" smtClean="0">
                <a:latin typeface="Arial" pitchFamily="34" charset="0"/>
              </a:rPr>
              <a:t> </a:t>
            </a:r>
            <a:r>
              <a:rPr lang="en-US" sz="2000" i="1" dirty="0" err="1" smtClean="0">
                <a:latin typeface="Arial" pitchFamily="34" charset="0"/>
              </a:rPr>
              <a:t>durch</a:t>
            </a:r>
            <a:r>
              <a:rPr lang="en-US" sz="2000" i="1" dirty="0" smtClean="0">
                <a:latin typeface="Arial" pitchFamily="34" charset="0"/>
              </a:rPr>
              <a:t> Amazon</a:t>
            </a: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Seite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14</a:t>
            </a:fld>
            <a:endParaRPr lang="en-US" sz="1100" smtClean="0">
              <a:ea typeface="ＭＳ Ｐゴシック" pitchFamily="28" charset="-128"/>
            </a:endParaRP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1800" i="1" dirty="0" err="1">
                <a:latin typeface="Arial" pitchFamily="34" charset="0"/>
              </a:rPr>
              <a:t>Langzeitlagerung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813" y="994291"/>
            <a:ext cx="8505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>
                <a:latin typeface="Arial" pitchFamily="34" charset="0"/>
                <a:cs typeface="Arial" pitchFamily="34" charset="0"/>
              </a:rPr>
              <a:t>Der Bericht „Zustandsüberblick Ihres Lagerbestands“ zeigt an, welche Einheiten bei der nächsten Überprüfung betroffen sein werden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25" y="1657752"/>
            <a:ext cx="9001125" cy="742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ounded Rectangular Callout 6"/>
          <p:cNvSpPr/>
          <p:nvPr/>
        </p:nvSpPr>
        <p:spPr>
          <a:xfrm>
            <a:off x="228812" y="2466973"/>
            <a:ext cx="2866813" cy="1200151"/>
          </a:xfrm>
          <a:prstGeom prst="wedgeRoundRectCallout">
            <a:avLst>
              <a:gd name="adj1" fmla="val -12816"/>
              <a:gd name="adj2" fmla="val -86638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1100" dirty="0">
                <a:latin typeface="Arial" pitchFamily="34" charset="0"/>
                <a:cs typeface="Arial" pitchFamily="34" charset="0"/>
              </a:rPr>
              <a:t>Die Anzahl der verkäuflichen Einheiten, die zum Zeitpunkt der nächsten Bestandsaufnahme (15. August oder Februar) 365+ Tage 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gelagert </a:t>
            </a:r>
            <a:r>
              <a:rPr lang="en-US" sz="1100" dirty="0">
                <a:latin typeface="Arial" pitchFamily="34" charset="0"/>
                <a:cs typeface="Arial" pitchFamily="34" charset="0"/>
              </a:rPr>
              <a:t>wurden  </a:t>
            </a:r>
          </a:p>
        </p:txBody>
      </p:sp>
      <p:sp>
        <p:nvSpPr>
          <p:cNvPr id="12" name="Rounded Rectangular Callout 11"/>
          <p:cNvSpPr/>
          <p:nvPr/>
        </p:nvSpPr>
        <p:spPr>
          <a:xfrm>
            <a:off x="5915025" y="2486024"/>
            <a:ext cx="3028950" cy="1343025"/>
          </a:xfrm>
          <a:prstGeom prst="wedgeRoundRectCallout">
            <a:avLst>
              <a:gd name="adj1" fmla="val -12816"/>
              <a:gd name="adj2" fmla="val -86638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1100" dirty="0">
                <a:latin typeface="Arial" pitchFamily="34" charset="0"/>
                <a:cs typeface="Arial" pitchFamily="34" charset="0"/>
              </a:rPr>
              <a:t>Die voraussichtlichen Langzeitlagergebühren, die für bestehende Langzeitlagereinheiten erhoben werden (unter Annahme, dass keine weiteren Einheiten Ihres Bestands verkauft werden)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8812" y="3972222"/>
            <a:ext cx="8505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>
                <a:latin typeface="Arial" pitchFamily="34" charset="0"/>
                <a:cs typeface="Arial" pitchFamily="34" charset="0"/>
              </a:rPr>
              <a:t>Wenn Sie entsprechende Einheiten entfernen möchten, können Sie den Bericht „Remission empfohlen“ benutzen, um die Entfernung zu beantragen:</a:t>
            </a:r>
          </a:p>
        </p:txBody>
      </p:sp>
      <p:sp>
        <p:nvSpPr>
          <p:cNvPr id="8" name="Right Arrow 7"/>
          <p:cNvSpPr/>
          <p:nvPr/>
        </p:nvSpPr>
        <p:spPr>
          <a:xfrm>
            <a:off x="4638675" y="5381625"/>
            <a:ext cx="733425" cy="285750"/>
          </a:xfrm>
          <a:prstGeom prst="rightArrow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" y="5010150"/>
            <a:ext cx="32385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581" y="4618553"/>
            <a:ext cx="3305175" cy="202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10962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 smtClean="0">
                <a:latin typeface="Arial" pitchFamily="34" charset="0"/>
              </a:rPr>
              <a:t>Versand</a:t>
            </a:r>
            <a:r>
              <a:rPr lang="en-US" sz="2000" i="1" dirty="0" smtClean="0">
                <a:latin typeface="Arial" pitchFamily="34" charset="0"/>
              </a:rPr>
              <a:t> </a:t>
            </a:r>
            <a:r>
              <a:rPr lang="en-US" sz="2000" i="1" dirty="0" err="1" smtClean="0">
                <a:latin typeface="Arial" pitchFamily="34" charset="0"/>
              </a:rPr>
              <a:t>durch</a:t>
            </a:r>
            <a:r>
              <a:rPr lang="en-US" sz="2000" i="1" dirty="0" smtClean="0">
                <a:latin typeface="Arial" pitchFamily="34" charset="0"/>
              </a:rPr>
              <a:t> Amazon</a:t>
            </a: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Seite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15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1800" i="1" dirty="0" err="1">
                <a:latin typeface="Arial" pitchFamily="34" charset="0"/>
              </a:rPr>
              <a:t>Langzeitlagerung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813" y="994291"/>
            <a:ext cx="8505612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>
                <a:latin typeface="Arial" pitchFamily="34" charset="0"/>
                <a:cs typeface="Arial" pitchFamily="34" charset="0"/>
              </a:rPr>
              <a:t>Bitte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beachten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Sie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die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folgenden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Änderungen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bei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der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Langzeitlagergebühr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Die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Gebühr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wird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zum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15.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Februar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2012 von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2.000€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pro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Kubikmeter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2€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pro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Kubikdezimeter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) auf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1.000€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pro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Kubikmeter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1€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pro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Kubikdezimeter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geändert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sie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wird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nun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jedoch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>
                <a:latin typeface="Arial" pitchFamily="34" charset="0"/>
                <a:cs typeface="Arial" pitchFamily="34" charset="0"/>
              </a:rPr>
              <a:t>zweimal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>
                <a:latin typeface="Arial" pitchFamily="34" charset="0"/>
                <a:cs typeface="Arial" pitchFamily="34" charset="0"/>
              </a:rPr>
              <a:t>im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>
                <a:latin typeface="Arial" pitchFamily="34" charset="0"/>
                <a:cs typeface="Arial" pitchFamily="34" charset="0"/>
              </a:rPr>
              <a:t>Jahr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erhoben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 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Allerdings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werden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Einheiten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für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die am 15. August 2011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eine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Langzeitlagergebühr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in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Rechnung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gestellt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wurde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, von der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Erhebung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der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Langzeitlagergebühr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am 15.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Februar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2012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ausgenommen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GB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14324" y="3257580"/>
            <a:ext cx="8524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err="1" smtClean="0">
                <a:latin typeface="Arial" pitchFamily="34" charset="0"/>
                <a:cs typeface="Arial" pitchFamily="34" charset="0"/>
              </a:rPr>
              <a:t>Februar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 2012                 August 2012                  </a:t>
            </a:r>
            <a:r>
              <a:rPr lang="en-GB" sz="1600" dirty="0" err="1" smtClean="0">
                <a:latin typeface="Arial" pitchFamily="34" charset="0"/>
                <a:cs typeface="Arial" pitchFamily="34" charset="0"/>
              </a:rPr>
              <a:t>Februar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 2013                   August 2013</a:t>
            </a:r>
          </a:p>
          <a:p>
            <a:r>
              <a:rPr lang="en-GB" sz="16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28625" y="3667125"/>
            <a:ext cx="81915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-Right Arrow 15"/>
          <p:cNvSpPr/>
          <p:nvPr/>
        </p:nvSpPr>
        <p:spPr>
          <a:xfrm>
            <a:off x="3138487" y="3824271"/>
            <a:ext cx="5114925" cy="71422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17" name="Left-Right Arrow 16"/>
          <p:cNvSpPr/>
          <p:nvPr/>
        </p:nvSpPr>
        <p:spPr>
          <a:xfrm>
            <a:off x="428625" y="3990976"/>
            <a:ext cx="5114925" cy="112394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18" name="Rounded Rectangular Callout 17"/>
          <p:cNvSpPr/>
          <p:nvPr/>
        </p:nvSpPr>
        <p:spPr>
          <a:xfrm>
            <a:off x="2462211" y="4219575"/>
            <a:ext cx="3605214" cy="647700"/>
          </a:xfrm>
          <a:prstGeom prst="wedgeRoundRectCallout">
            <a:avLst>
              <a:gd name="adj1" fmla="val -35650"/>
              <a:gd name="adj2" fmla="val -66422"/>
              <a:gd name="adj3" fmla="val 16667"/>
            </a:avLst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Jährliche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Gebühr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von 2€/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Kubikdezimeter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ab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Februar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2012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bis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Februar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2013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berechnet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19" name="Left-Right Arrow 18"/>
          <p:cNvSpPr/>
          <p:nvPr/>
        </p:nvSpPr>
        <p:spPr>
          <a:xfrm>
            <a:off x="2986087" y="5172076"/>
            <a:ext cx="2533648" cy="112393"/>
          </a:xfrm>
          <a:prstGeom prst="left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0" name="Left-Right Arrow 19"/>
          <p:cNvSpPr/>
          <p:nvPr/>
        </p:nvSpPr>
        <p:spPr>
          <a:xfrm>
            <a:off x="5543550" y="5172076"/>
            <a:ext cx="2533648" cy="112394"/>
          </a:xfrm>
          <a:prstGeom prst="left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1" name="Left-Right Arrow 20"/>
          <p:cNvSpPr/>
          <p:nvPr/>
        </p:nvSpPr>
        <p:spPr>
          <a:xfrm>
            <a:off x="452439" y="5353050"/>
            <a:ext cx="2533648" cy="121919"/>
          </a:xfrm>
          <a:prstGeom prst="left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2" name="Left-Right Arrow 21"/>
          <p:cNvSpPr/>
          <p:nvPr/>
        </p:nvSpPr>
        <p:spPr>
          <a:xfrm>
            <a:off x="2986087" y="5353050"/>
            <a:ext cx="2557463" cy="121919"/>
          </a:xfrm>
          <a:prstGeom prst="left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3" name="Rounded Rectangular Callout 22"/>
          <p:cNvSpPr/>
          <p:nvPr/>
        </p:nvSpPr>
        <p:spPr>
          <a:xfrm>
            <a:off x="1681162" y="5581650"/>
            <a:ext cx="3262313" cy="647700"/>
          </a:xfrm>
          <a:prstGeom prst="wedgeRoundRectCallout">
            <a:avLst>
              <a:gd name="adj1" fmla="val -35650"/>
              <a:gd name="adj2" fmla="val -66422"/>
              <a:gd name="adj3" fmla="val 16667"/>
            </a:avLst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Halbjährliche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Gebühr</a:t>
            </a:r>
            <a:r>
              <a:rPr lang="en-GB" sz="1100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von 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1€</a:t>
            </a:r>
            <a:r>
              <a:rPr lang="en-GB" sz="1100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/</a:t>
            </a:r>
            <a:r>
              <a:rPr lang="en-GB" sz="1100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Kubikdezimeter</a:t>
            </a:r>
            <a:r>
              <a:rPr lang="en-GB" sz="1100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GB" sz="1100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ab</a:t>
            </a:r>
            <a:r>
              <a:rPr lang="en-GB" sz="1100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Februar</a:t>
            </a:r>
            <a:r>
              <a:rPr lang="en-GB" sz="1100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2012 </a:t>
            </a:r>
            <a:r>
              <a:rPr lang="en-GB" sz="1100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bis</a:t>
            </a:r>
            <a:r>
              <a:rPr lang="en-GB" sz="1100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August 2013 </a:t>
            </a:r>
            <a:r>
              <a:rPr lang="en-GB" sz="1100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berechnet</a:t>
            </a:r>
            <a:r>
              <a:rPr lang="en-GB" sz="1100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50739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517890" cy="365936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Überblick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über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Versand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durch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Amazon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Berichte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>
                <a:latin typeface="Arial" pitchFamily="34" charset="0"/>
                <a:cs typeface="Arial" pitchFamily="34" charset="0"/>
              </a:rPr>
              <a:t>B</a:t>
            </a:r>
            <a:r>
              <a:rPr lang="en-GB" sz="2400" dirty="0" err="1" smtClean="0">
                <a:latin typeface="Arial" pitchFamily="34" charset="0"/>
                <a:cs typeface="Arial" pitchFamily="34" charset="0"/>
              </a:rPr>
              <a:t>estellberichte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Warenrücksendungen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Zustandsüberblick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Ihres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Lagerbestands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latin typeface="Arial" pitchFamily="34" charset="0"/>
                <a:cs typeface="Arial" pitchFamily="34" charset="0"/>
              </a:rPr>
              <a:t>Langzeitlagerung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>
                <a:latin typeface="Arial" pitchFamily="34" charset="0"/>
                <a:cs typeface="Arial" pitchFamily="34" charset="0"/>
              </a:rPr>
              <a:t>N</a:t>
            </a:r>
            <a:r>
              <a:rPr lang="en-GB" sz="2400" dirty="0" err="1" smtClean="0">
                <a:latin typeface="Arial" pitchFamily="34" charset="0"/>
                <a:cs typeface="Arial" pitchFamily="34" charset="0"/>
              </a:rPr>
              <a:t>euigkeiten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Q&amp;A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</a:rPr>
              <a:t>Nützliche</a:t>
            </a:r>
            <a:r>
              <a:rPr lang="en-US" sz="2400" dirty="0">
                <a:latin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</a:rPr>
              <a:t>Hinweise</a:t>
            </a: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6143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Seite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16</a:t>
            </a:fld>
            <a:endParaRPr lang="en-US" sz="110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7250" y="3819525"/>
            <a:ext cx="2171700" cy="4476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8407756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50" y="990601"/>
            <a:ext cx="8229600" cy="457200"/>
          </a:xfrm>
        </p:spPr>
        <p:txBody>
          <a:bodyPr/>
          <a:lstStyle/>
          <a:p>
            <a:r>
              <a:rPr lang="en-US" sz="1800" dirty="0">
                <a:latin typeface="Arial" pitchFamily="34" charset="0"/>
                <a:cs typeface="Arial" pitchFamily="34" charset="0"/>
              </a:rPr>
              <a:t>Export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für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den </a:t>
            </a:r>
            <a:r>
              <a:rPr lang="en-US" sz="1800" dirty="0">
                <a:latin typeface="Arial" pitchFamily="34" charset="0"/>
                <a:cs typeface="Arial" pitchFamily="34" charset="0"/>
                <a:hlinkClick r:id="rId2"/>
              </a:rPr>
              <a:t>Multi-Channel-</a:t>
            </a:r>
            <a:r>
              <a:rPr lang="en-US" sz="1800" dirty="0" err="1">
                <a:latin typeface="Arial" pitchFamily="34" charset="0"/>
                <a:cs typeface="Arial" pitchFamily="34" charset="0"/>
                <a:hlinkClick r:id="rId2"/>
              </a:rPr>
              <a:t>Versand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jetzt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in der EU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verfügbar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4131469" y="6358749"/>
            <a:ext cx="819150" cy="362726"/>
          </a:xfrm>
        </p:spPr>
        <p:txBody>
          <a:bodyPr/>
          <a:lstStyle/>
          <a:p>
            <a:pPr>
              <a:defRPr/>
            </a:pPr>
            <a:r>
              <a:rPr lang="en-US" sz="1100" dirty="0" err="1" smtClean="0"/>
              <a:t>Seite</a:t>
            </a:r>
            <a:r>
              <a:rPr lang="en-US" sz="1100" dirty="0" smtClean="0"/>
              <a:t> </a:t>
            </a:r>
            <a:fld id="{7A32227D-CAC6-40DB-B7C1-DBEA0806FB5C}" type="slidenum">
              <a:rPr lang="en-US" sz="1100" smtClean="0"/>
              <a:pPr>
                <a:defRPr/>
              </a:pPr>
              <a:t>17</a:t>
            </a:fld>
            <a:endParaRPr lang="en-US" sz="11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 smtClean="0">
                <a:latin typeface="Arial" pitchFamily="34" charset="0"/>
              </a:rPr>
              <a:t>Versand</a:t>
            </a:r>
            <a:r>
              <a:rPr lang="en-US" sz="2000" i="1" dirty="0" smtClean="0">
                <a:latin typeface="Arial" pitchFamily="34" charset="0"/>
              </a:rPr>
              <a:t> </a:t>
            </a:r>
            <a:r>
              <a:rPr lang="en-US" sz="2000" i="1" dirty="0" err="1" smtClean="0">
                <a:latin typeface="Arial" pitchFamily="34" charset="0"/>
              </a:rPr>
              <a:t>durch</a:t>
            </a:r>
            <a:r>
              <a:rPr lang="en-US" sz="2000" i="1" dirty="0" smtClean="0">
                <a:latin typeface="Arial" pitchFamily="34" charset="0"/>
              </a:rPr>
              <a:t> Amazon</a:t>
            </a: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1800" i="1" dirty="0" err="1" smtClean="0">
                <a:latin typeface="Arial" pitchFamily="34" charset="0"/>
              </a:rPr>
              <a:t>Neuigkeiten</a:t>
            </a:r>
            <a:endParaRPr lang="en-GB" sz="1800" i="1" dirty="0">
              <a:latin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2164" y="1406027"/>
            <a:ext cx="4614862" cy="2165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523875" y="3733801"/>
            <a:ext cx="8229600" cy="45720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latin typeface="Arial" pitchFamily="34" charset="0"/>
                <a:cs typeface="Arial" pitchFamily="34" charset="0"/>
              </a:rPr>
              <a:t>Export von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Medienartikeln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  <a:hlinkClick r:id="rId4"/>
              </a:rPr>
              <a:t>weltweit</a:t>
            </a:r>
            <a:r>
              <a:rPr lang="en-US" sz="1800" dirty="0" smtClean="0">
                <a:latin typeface="Arial" pitchFamily="34" charset="0"/>
                <a:cs typeface="Arial" pitchFamily="34" charset="0"/>
                <a:hlinkClick r:id="rId4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verfügbar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</a:pP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</a:pP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</a:pP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4191001"/>
            <a:ext cx="4081463" cy="2167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504569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smtClean="0">
                <a:latin typeface="Arial" pitchFamily="34" charset="0"/>
              </a:rPr>
              <a:t>Q&amp;A</a:t>
            </a: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Seite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18</a:t>
            </a:fld>
            <a:endParaRPr lang="en-US" sz="1100" smtClean="0">
              <a:ea typeface="ＭＳ Ｐゴシック" pitchFamily="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0906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>
                <a:latin typeface="Arial" pitchFamily="34" charset="0"/>
              </a:rPr>
              <a:t>Nützliche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Hinweise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58775" y="1919982"/>
            <a:ext cx="8274050" cy="2909193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000" dirty="0" err="1" smtClean="0">
                <a:latin typeface="Arial" pitchFamily="34" charset="0"/>
                <a:ea typeface="ＭＳ Ｐゴシック" pitchFamily="34" charset="-128"/>
                <a:cs typeface="Arial" pitchFamily="34" charset="0"/>
                <a:hlinkClick r:id="rId2"/>
              </a:rPr>
              <a:t>Berichte</a:t>
            </a:r>
            <a:r>
              <a:rPr lang="en-US" sz="2000" dirty="0" smtClean="0">
                <a:latin typeface="Arial" pitchFamily="34" charset="0"/>
                <a:ea typeface="ＭＳ Ｐゴシック" pitchFamily="34" charset="-128"/>
                <a:cs typeface="Arial" pitchFamily="34" charset="0"/>
                <a:hlinkClick r:id="rId2"/>
              </a:rPr>
              <a:t> </a:t>
            </a:r>
            <a:r>
              <a:rPr lang="en-US" sz="2000" dirty="0" err="1" smtClean="0">
                <a:latin typeface="Arial" pitchFamily="34" charset="0"/>
                <a:ea typeface="ＭＳ Ｐゴシック" pitchFamily="34" charset="-128"/>
                <a:cs typeface="Arial" pitchFamily="34" charset="0"/>
                <a:hlinkClick r:id="rId2"/>
              </a:rPr>
              <a:t>zu</a:t>
            </a:r>
            <a:r>
              <a:rPr lang="en-US" sz="2000" dirty="0" smtClean="0">
                <a:latin typeface="Arial" pitchFamily="34" charset="0"/>
                <a:ea typeface="ＭＳ Ｐゴシック" pitchFamily="34" charset="-128"/>
                <a:cs typeface="Arial" pitchFamily="34" charset="0"/>
                <a:hlinkClick r:id="rId2"/>
              </a:rPr>
              <a:t> </a:t>
            </a:r>
            <a:r>
              <a:rPr lang="en-US" sz="2000" dirty="0" err="1" smtClean="0">
                <a:latin typeface="Arial" pitchFamily="34" charset="0"/>
                <a:ea typeface="ＭＳ Ｐゴシック" pitchFamily="34" charset="-128"/>
                <a:cs typeface="Arial" pitchFamily="34" charset="0"/>
                <a:hlinkClick r:id="rId2"/>
              </a:rPr>
              <a:t>Versand</a:t>
            </a:r>
            <a:r>
              <a:rPr lang="en-US" sz="2000" dirty="0" smtClean="0">
                <a:latin typeface="Arial" pitchFamily="34" charset="0"/>
                <a:ea typeface="ＭＳ Ｐゴシック" pitchFamily="34" charset="-128"/>
                <a:cs typeface="Arial" pitchFamily="34" charset="0"/>
                <a:hlinkClick r:id="rId2"/>
              </a:rPr>
              <a:t> </a:t>
            </a:r>
            <a:r>
              <a:rPr lang="en-US" sz="2000" dirty="0" err="1" smtClean="0">
                <a:latin typeface="Arial" pitchFamily="34" charset="0"/>
                <a:ea typeface="ＭＳ Ｐゴシック" pitchFamily="34" charset="-128"/>
                <a:cs typeface="Arial" pitchFamily="34" charset="0"/>
                <a:hlinkClick r:id="rId2"/>
              </a:rPr>
              <a:t>durch</a:t>
            </a:r>
            <a:r>
              <a:rPr lang="en-US" sz="2000" dirty="0" smtClean="0">
                <a:latin typeface="Arial" pitchFamily="34" charset="0"/>
                <a:ea typeface="ＭＳ Ｐゴシック" pitchFamily="34" charset="-128"/>
                <a:cs typeface="Arial" pitchFamily="34" charset="0"/>
                <a:hlinkClick r:id="rId2"/>
              </a:rPr>
              <a:t> Amazon</a:t>
            </a:r>
            <a:endParaRPr lang="en-US" sz="2000" dirty="0" smtClean="0">
              <a:latin typeface="Arial" pitchFamily="34" charset="0"/>
              <a:ea typeface="ＭＳ Ｐゴシック" pitchFamily="34" charset="-128"/>
              <a:cs typeface="Arial" pitchFamily="34" charset="0"/>
              <a:hlinkClick r:id="rId3"/>
            </a:endParaRPr>
          </a:p>
          <a:p>
            <a:pPr>
              <a:spcBef>
                <a:spcPts val="1200"/>
              </a:spcBef>
            </a:pPr>
            <a:r>
              <a:rPr lang="en-US" sz="2000" dirty="0" err="1" smtClean="0">
                <a:latin typeface="Arial" pitchFamily="34" charset="0"/>
                <a:ea typeface="ＭＳ Ｐゴシック" pitchFamily="34" charset="-128"/>
                <a:cs typeface="Arial" pitchFamily="34" charset="0"/>
                <a:hlinkClick r:id="rId4"/>
              </a:rPr>
              <a:t>Versand</a:t>
            </a:r>
            <a:r>
              <a:rPr lang="en-US" sz="2000" dirty="0" smtClean="0">
                <a:latin typeface="Arial" pitchFamily="34" charset="0"/>
                <a:ea typeface="ＭＳ Ｐゴシック" pitchFamily="34" charset="-128"/>
                <a:cs typeface="Arial" pitchFamily="34" charset="0"/>
                <a:hlinkClick r:id="rId4"/>
              </a:rPr>
              <a:t> </a:t>
            </a:r>
            <a:r>
              <a:rPr lang="en-US" sz="2000" dirty="0" err="1" smtClean="0">
                <a:latin typeface="Arial" pitchFamily="34" charset="0"/>
                <a:ea typeface="ＭＳ Ｐゴシック" pitchFamily="34" charset="-128"/>
                <a:cs typeface="Arial" pitchFamily="34" charset="0"/>
                <a:hlinkClick r:id="rId4"/>
              </a:rPr>
              <a:t>durch</a:t>
            </a:r>
            <a:r>
              <a:rPr lang="en-US" sz="2000" dirty="0" smtClean="0">
                <a:latin typeface="Arial" pitchFamily="34" charset="0"/>
                <a:ea typeface="ＭＳ Ｐゴシック" pitchFamily="34" charset="-128"/>
                <a:cs typeface="Arial" pitchFamily="34" charset="0"/>
                <a:hlinkClick r:id="rId4"/>
              </a:rPr>
              <a:t> Amazon </a:t>
            </a:r>
            <a:r>
              <a:rPr lang="en-US" sz="2000" dirty="0" err="1" smtClean="0">
                <a:latin typeface="Arial" pitchFamily="34" charset="0"/>
                <a:ea typeface="ＭＳ Ｐゴシック" pitchFamily="34" charset="-128"/>
                <a:cs typeface="Arial" pitchFamily="34" charset="0"/>
                <a:hlinkClick r:id="rId4"/>
              </a:rPr>
              <a:t>Preisgestaltung</a:t>
            </a:r>
            <a:r>
              <a:rPr lang="en-US" sz="2000" dirty="0" smtClean="0">
                <a:latin typeface="Arial" pitchFamily="34" charset="0"/>
                <a:ea typeface="ＭＳ Ｐゴシック" pitchFamily="34" charset="-128"/>
                <a:cs typeface="Arial" pitchFamily="34" charset="0"/>
                <a:hlinkClick r:id="rId5"/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en-GB" sz="2000" dirty="0" err="1" smtClean="0">
                <a:latin typeface="Arial" pitchFamily="34" charset="0"/>
                <a:cs typeface="Arial" pitchFamily="34" charset="0"/>
                <a:hlinkClick r:id="rId6"/>
              </a:rPr>
              <a:t>Lagerbestand</a:t>
            </a:r>
            <a:r>
              <a:rPr lang="en-GB" sz="2000" dirty="0" smtClean="0">
                <a:latin typeface="Arial" pitchFamily="34" charset="0"/>
                <a:cs typeface="Arial" pitchFamily="34" charset="0"/>
                <a:hlinkClick r:id="rId6"/>
              </a:rPr>
              <a:t> </a:t>
            </a:r>
            <a:r>
              <a:rPr lang="de-DE" sz="2000" dirty="0" smtClean="0">
                <a:latin typeface="Arial" pitchFamily="34" charset="0"/>
                <a:cs typeface="Arial" pitchFamily="34" charset="0"/>
                <a:hlinkClick r:id="rId6"/>
              </a:rPr>
              <a:t>entfernen</a:t>
            </a:r>
            <a:r>
              <a:rPr lang="en-GB" sz="2000" dirty="0" smtClean="0">
                <a:latin typeface="Arial" pitchFamily="34" charset="0"/>
                <a:cs typeface="Arial" pitchFamily="34" charset="0"/>
                <a:hlinkClick r:id="rId6"/>
              </a:rPr>
              <a:t> (</a:t>
            </a:r>
            <a:r>
              <a:rPr lang="en-GB" sz="2000" dirty="0" err="1" smtClean="0">
                <a:latin typeface="Arial" pitchFamily="34" charset="0"/>
                <a:cs typeface="Arial" pitchFamily="34" charset="0"/>
                <a:hlinkClick r:id="rId6"/>
              </a:rPr>
              <a:t>Remissionsauftrag</a:t>
            </a:r>
            <a:r>
              <a:rPr lang="en-GB" sz="2000" dirty="0" smtClean="0">
                <a:latin typeface="Arial" pitchFamily="34" charset="0"/>
                <a:cs typeface="Arial" pitchFamily="34" charset="0"/>
                <a:hlinkClick r:id="rId6"/>
              </a:rPr>
              <a:t>)</a:t>
            </a:r>
            <a:endParaRPr lang="en-GB" sz="2000" dirty="0" smtClean="0">
              <a:latin typeface="Arial" pitchFamily="34" charset="0"/>
              <a:cs typeface="Arial" pitchFamily="34" charset="0"/>
              <a:hlinkClick r:id="rId6"/>
            </a:endParaRPr>
          </a:p>
          <a:p>
            <a:pPr>
              <a:spcBef>
                <a:spcPts val="1200"/>
              </a:spcBef>
            </a:pPr>
            <a:r>
              <a:rPr lang="de-DE" sz="2000" dirty="0" smtClean="0">
                <a:latin typeface="Arial" pitchFamily="34" charset="0"/>
                <a:cs typeface="Arial" pitchFamily="34" charset="0"/>
                <a:hlinkClick r:id="rId7"/>
              </a:rPr>
              <a:t>Langzeitlagergebühr</a:t>
            </a:r>
            <a:r>
              <a:rPr lang="en-GB" sz="2000" dirty="0" smtClean="0">
                <a:latin typeface="Arial" pitchFamily="34" charset="0"/>
                <a:cs typeface="Arial" pitchFamily="34" charset="0"/>
                <a:hlinkClick r:id="rId7"/>
              </a:rPr>
              <a:t> – </a:t>
            </a:r>
            <a:r>
              <a:rPr lang="en-GB" sz="2000" dirty="0" err="1" smtClean="0">
                <a:latin typeface="Arial" pitchFamily="34" charset="0"/>
                <a:cs typeface="Arial" pitchFamily="34" charset="0"/>
                <a:hlinkClick r:id="rId7"/>
              </a:rPr>
              <a:t>Häufig</a:t>
            </a:r>
            <a:r>
              <a:rPr lang="en-GB" sz="2000" dirty="0" smtClean="0">
                <a:latin typeface="Arial" pitchFamily="34" charset="0"/>
                <a:cs typeface="Arial" pitchFamily="34" charset="0"/>
                <a:hlinkClick r:id="rId7"/>
              </a:rPr>
              <a:t> </a:t>
            </a:r>
            <a:r>
              <a:rPr lang="en-GB" sz="2000" dirty="0" err="1" smtClean="0">
                <a:latin typeface="Arial" pitchFamily="34" charset="0"/>
                <a:cs typeface="Arial" pitchFamily="34" charset="0"/>
                <a:hlinkClick r:id="rId7"/>
              </a:rPr>
              <a:t>gestellte</a:t>
            </a:r>
            <a:r>
              <a:rPr lang="en-GB" sz="2000" dirty="0" smtClean="0">
                <a:latin typeface="Arial" pitchFamily="34" charset="0"/>
                <a:cs typeface="Arial" pitchFamily="34" charset="0"/>
                <a:hlinkClick r:id="rId7"/>
              </a:rPr>
              <a:t> </a:t>
            </a:r>
            <a:r>
              <a:rPr lang="en-GB" sz="2000" dirty="0" err="1" smtClean="0">
                <a:latin typeface="Arial" pitchFamily="34" charset="0"/>
                <a:cs typeface="Arial" pitchFamily="34" charset="0"/>
                <a:hlinkClick r:id="rId7"/>
              </a:rPr>
              <a:t>Fragen</a:t>
            </a:r>
            <a:endParaRPr lang="en-GB" sz="2000" dirty="0" smtClean="0">
              <a:latin typeface="Arial" pitchFamily="34" charset="0"/>
              <a:cs typeface="Arial" pitchFamily="34" charset="0"/>
              <a:hlinkClick r:id="rId7"/>
            </a:endParaRPr>
          </a:p>
          <a:p>
            <a:pPr>
              <a:spcBef>
                <a:spcPts val="1200"/>
              </a:spcBef>
            </a:pPr>
            <a:r>
              <a:rPr lang="de-DE" sz="2000" dirty="0" smtClean="0">
                <a:latin typeface="Arial" pitchFamily="34" charset="0"/>
                <a:cs typeface="Arial" pitchFamily="34" charset="0"/>
                <a:hlinkClick r:id="rId8"/>
              </a:rPr>
              <a:t>Webinare</a:t>
            </a:r>
            <a:r>
              <a:rPr lang="en-US" sz="2000" dirty="0" smtClean="0">
                <a:latin typeface="Arial" pitchFamily="34" charset="0"/>
                <a:cs typeface="Arial" pitchFamily="34" charset="0"/>
                <a:hlinkClick r:id="rId8"/>
              </a:rPr>
              <a:t>: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hlinkClick r:id="rId8"/>
              </a:rPr>
              <a:t>Einladungen</a:t>
            </a:r>
            <a:r>
              <a:rPr lang="en-US" sz="2000" dirty="0" smtClean="0">
                <a:latin typeface="Arial" pitchFamily="34" charset="0"/>
                <a:cs typeface="Arial" pitchFamily="34" charset="0"/>
                <a:hlinkClick r:id="rId8"/>
              </a:rPr>
              <a:t> und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hlinkClick r:id="rId8"/>
              </a:rPr>
              <a:t>Aufnahmen</a:t>
            </a:r>
            <a:endParaRPr lang="en-US" sz="2000" dirty="0" smtClean="0">
              <a:latin typeface="Arial" pitchFamily="34" charset="0"/>
              <a:cs typeface="Arial" pitchFamily="34" charset="0"/>
              <a:hlinkClick r:id="rId8"/>
            </a:endParaRPr>
          </a:p>
          <a:p>
            <a:pPr>
              <a:buFont typeface="Wingdings" pitchFamily="2" charset="2"/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marL="0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Seite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19</a:t>
            </a:fld>
            <a:endParaRPr lang="en-US" sz="1100" smtClean="0">
              <a:ea typeface="ＭＳ Ｐゴシック" pitchFamily="28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1525" y="5835789"/>
            <a:ext cx="7534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err="1">
                <a:latin typeface="Arial" pitchFamily="34" charset="0"/>
              </a:rPr>
              <a:t>Besuchen</a:t>
            </a:r>
            <a:r>
              <a:rPr lang="en-US" sz="1400" i="1" dirty="0">
                <a:latin typeface="Arial" pitchFamily="34" charset="0"/>
              </a:rPr>
              <a:t> </a:t>
            </a:r>
            <a:r>
              <a:rPr lang="en-US" sz="1400" i="1" dirty="0" err="1">
                <a:latin typeface="Arial" pitchFamily="34" charset="0"/>
              </a:rPr>
              <a:t>Sie</a:t>
            </a:r>
            <a:r>
              <a:rPr lang="en-US" sz="1400" i="1" dirty="0">
                <a:latin typeface="Arial" pitchFamily="34" charset="0"/>
              </a:rPr>
              <a:t> </a:t>
            </a:r>
            <a:r>
              <a:rPr lang="en-US" sz="1400" i="1" dirty="0" err="1">
                <a:latin typeface="Arial" pitchFamily="34" charset="0"/>
              </a:rPr>
              <a:t>unsere</a:t>
            </a:r>
            <a:r>
              <a:rPr lang="en-US" sz="1400" i="1" dirty="0">
                <a:latin typeface="Arial" pitchFamily="34" charset="0"/>
              </a:rPr>
              <a:t>  </a:t>
            </a:r>
            <a:r>
              <a:rPr lang="en-US" sz="1400" i="1" dirty="0" err="1" smtClean="0">
                <a:latin typeface="Arial" pitchFamily="34" charset="0"/>
                <a:hlinkClick r:id="rId9"/>
              </a:rPr>
              <a:t>Hilfe</a:t>
            </a:r>
            <a:r>
              <a:rPr lang="en-US" sz="1400" i="1" dirty="0" smtClean="0">
                <a:latin typeface="Arial" pitchFamily="34" charset="0"/>
              </a:rPr>
              <a:t> -</a:t>
            </a:r>
            <a:r>
              <a:rPr lang="en-US" sz="1400" i="1" dirty="0" err="1" smtClean="0">
                <a:latin typeface="Arial" pitchFamily="34" charset="0"/>
              </a:rPr>
              <a:t>Seiten</a:t>
            </a:r>
            <a:r>
              <a:rPr lang="en-US" sz="1400" i="1" dirty="0" smtClean="0">
                <a:latin typeface="Arial" pitchFamily="34" charset="0"/>
              </a:rPr>
              <a:t> </a:t>
            </a:r>
            <a:r>
              <a:rPr lang="en-US" sz="1400" i="1" dirty="0" err="1" smtClean="0">
                <a:latin typeface="Arial" pitchFamily="34" charset="0"/>
              </a:rPr>
              <a:t>oder</a:t>
            </a:r>
            <a:r>
              <a:rPr lang="en-US" sz="1400" i="1" dirty="0" smtClean="0">
                <a:latin typeface="Arial" pitchFamily="34" charset="0"/>
              </a:rPr>
              <a:t> </a:t>
            </a:r>
            <a:r>
              <a:rPr lang="en-US" sz="1400" i="1" dirty="0">
                <a:latin typeface="Arial" pitchFamily="34" charset="0"/>
              </a:rPr>
              <a:t> </a:t>
            </a:r>
            <a:r>
              <a:rPr lang="en-US" sz="1400" i="1" dirty="0" err="1" smtClean="0">
                <a:latin typeface="Arial" pitchFamily="34" charset="0"/>
                <a:hlinkClick r:id="rId10"/>
              </a:rPr>
              <a:t>kontaktieren</a:t>
            </a:r>
            <a:r>
              <a:rPr lang="en-US" sz="1400" i="1" dirty="0">
                <a:latin typeface="Arial" pitchFamily="34" charset="0"/>
              </a:rPr>
              <a:t>  </a:t>
            </a:r>
            <a:r>
              <a:rPr lang="en-US" sz="1400" i="1" dirty="0" err="1">
                <a:latin typeface="Arial" pitchFamily="34" charset="0"/>
              </a:rPr>
              <a:t>Sie</a:t>
            </a:r>
            <a:r>
              <a:rPr lang="en-US" sz="1400" i="1" dirty="0">
                <a:latin typeface="Arial" pitchFamily="34" charset="0"/>
              </a:rPr>
              <a:t> den </a:t>
            </a:r>
            <a:r>
              <a:rPr lang="en-US" sz="1400" i="1" dirty="0" err="1">
                <a:latin typeface="Arial" pitchFamily="34" charset="0"/>
              </a:rPr>
              <a:t>Verkäufer</a:t>
            </a:r>
            <a:r>
              <a:rPr lang="en-US" sz="1400" i="1" dirty="0">
                <a:latin typeface="Arial" pitchFamily="34" charset="0"/>
              </a:rPr>
              <a:t>-Support </a:t>
            </a:r>
            <a:r>
              <a:rPr lang="en-US" sz="1400" i="1" dirty="0" err="1">
                <a:latin typeface="Arial" pitchFamily="34" charset="0"/>
              </a:rPr>
              <a:t>für</a:t>
            </a:r>
            <a:r>
              <a:rPr lang="en-US" sz="1400" i="1" dirty="0">
                <a:latin typeface="Arial" pitchFamily="34" charset="0"/>
              </a:rPr>
              <a:t> </a:t>
            </a:r>
            <a:r>
              <a:rPr lang="en-US" sz="1400" i="1" dirty="0" err="1">
                <a:latin typeface="Arial" pitchFamily="34" charset="0"/>
              </a:rPr>
              <a:t>weitere</a:t>
            </a:r>
            <a:r>
              <a:rPr lang="en-US" sz="1400" i="1" dirty="0">
                <a:latin typeface="Arial" pitchFamily="34" charset="0"/>
              </a:rPr>
              <a:t> </a:t>
            </a:r>
            <a:r>
              <a:rPr lang="en-US" sz="1400" i="1" dirty="0" err="1">
                <a:latin typeface="Arial" pitchFamily="34" charset="0"/>
              </a:rPr>
              <a:t>Informationen</a:t>
            </a:r>
          </a:p>
        </p:txBody>
      </p:sp>
    </p:spTree>
    <p:extLst>
      <p:ext uri="{BB962C8B-B14F-4D97-AF65-F5344CB8AC3E}">
        <p14:creationId xmlns:p14="http://schemas.microsoft.com/office/powerpoint/2010/main" val="29812004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517890" cy="365936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Überblick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über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Versand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durch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Amazon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Berichte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>
                <a:latin typeface="Arial" pitchFamily="34" charset="0"/>
                <a:cs typeface="Arial" pitchFamily="34" charset="0"/>
              </a:rPr>
              <a:t>B</a:t>
            </a:r>
            <a:r>
              <a:rPr lang="en-GB" sz="2400" dirty="0" err="1" smtClean="0">
                <a:latin typeface="Arial" pitchFamily="34" charset="0"/>
                <a:cs typeface="Arial" pitchFamily="34" charset="0"/>
              </a:rPr>
              <a:t>estellberichte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Warenrücksendungen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Zustandsüberblick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Ihres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Lagerbestands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latin typeface="Arial" pitchFamily="34" charset="0"/>
                <a:cs typeface="Arial" pitchFamily="34" charset="0"/>
              </a:rPr>
              <a:t>Langzeitlagerung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>
                <a:latin typeface="Arial" pitchFamily="34" charset="0"/>
                <a:cs typeface="Arial" pitchFamily="34" charset="0"/>
              </a:rPr>
              <a:t>N</a:t>
            </a:r>
            <a:r>
              <a:rPr lang="en-GB" sz="2400" dirty="0" err="1" smtClean="0">
                <a:latin typeface="Arial" pitchFamily="34" charset="0"/>
                <a:cs typeface="Arial" pitchFamily="34" charset="0"/>
              </a:rPr>
              <a:t>euigkeiten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Q&amp;A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</a:rPr>
              <a:t>Nützliche</a:t>
            </a:r>
            <a:r>
              <a:rPr lang="en-US" sz="2400" dirty="0">
                <a:latin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</a:rPr>
              <a:t>Hinweise</a:t>
            </a: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6143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Seite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2</a:t>
            </a:fld>
            <a:endParaRPr lang="en-US" sz="110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6775" y="1600200"/>
            <a:ext cx="6905625" cy="4476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u contenu 2"/>
          <p:cNvSpPr>
            <a:spLocks noGrp="1"/>
          </p:cNvSpPr>
          <p:nvPr>
            <p:ph idx="1"/>
          </p:nvPr>
        </p:nvSpPr>
        <p:spPr>
          <a:xfrm>
            <a:off x="137160" y="3063809"/>
            <a:ext cx="8832850" cy="1384995"/>
          </a:xfrm>
        </p:spPr>
        <p:txBody>
          <a:bodyPr/>
          <a:lstStyle/>
          <a:p>
            <a:pPr algn="ctr">
              <a:buNone/>
            </a:pPr>
            <a:r>
              <a:rPr lang="fr-FR" sz="2400" b="1" dirty="0" err="1"/>
              <a:t>Vielen</a:t>
            </a:r>
            <a:r>
              <a:rPr lang="fr-FR" sz="2400" b="1" dirty="0"/>
              <a:t> </a:t>
            </a:r>
            <a:r>
              <a:rPr lang="fr-FR" sz="2400" b="1" dirty="0" err="1"/>
              <a:t>Dank</a:t>
            </a:r>
            <a:r>
              <a:rPr lang="fr-FR" sz="2400" b="1" dirty="0"/>
              <a:t>!</a:t>
            </a:r>
          </a:p>
          <a:p>
            <a:pPr algn="ctr">
              <a:buNone/>
            </a:pPr>
            <a:r>
              <a:rPr lang="fr-FR" sz="2400" b="1" dirty="0">
                <a:solidFill>
                  <a:schemeClr val="bg1"/>
                </a:solidFill>
                <a:hlinkClick r:id="rId2"/>
              </a:rPr>
              <a:t>http://services.amazon.de/informationen/terminewebinare/</a:t>
            </a:r>
            <a:r>
              <a:rPr lang="fr-FR" sz="2400" b="1" dirty="0">
                <a:solidFill>
                  <a:schemeClr val="bg1"/>
                </a:solidFill>
              </a:rPr>
              <a:t> </a:t>
            </a:r>
          </a:p>
          <a:p>
            <a:pPr algn="ctr">
              <a:buFont typeface="Wingdings" pitchFamily="2" charset="2"/>
              <a:buNone/>
            </a:pP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3789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Seite </a:t>
            </a:r>
            <a:fld id="{E3A61301-5155-41A2-A458-76EA3AC01A7D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20</a:t>
            </a:fld>
            <a:endParaRPr lang="en-US" sz="1100" smtClean="0">
              <a:ea typeface="ＭＳ Ｐゴシック" pitchFamily="28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 smtClean="0">
                <a:latin typeface="Arial" pitchFamily="34" charset="0"/>
              </a:rPr>
              <a:t>Versand</a:t>
            </a:r>
            <a:r>
              <a:rPr lang="en-US" sz="2000" i="1" dirty="0" smtClean="0">
                <a:latin typeface="Arial" pitchFamily="34" charset="0"/>
              </a:rPr>
              <a:t> </a:t>
            </a:r>
            <a:r>
              <a:rPr lang="en-US" sz="2000" i="1" dirty="0" err="1" smtClean="0">
                <a:latin typeface="Arial" pitchFamily="34" charset="0"/>
              </a:rPr>
              <a:t>durch</a:t>
            </a:r>
            <a:r>
              <a:rPr lang="en-US" sz="2000" i="1" dirty="0" smtClean="0">
                <a:latin typeface="Arial" pitchFamily="34" charset="0"/>
              </a:rPr>
              <a:t> Amazon </a:t>
            </a:r>
            <a:r>
              <a:rPr lang="en-US" sz="2000" i="1" dirty="0" err="1">
                <a:latin typeface="Arial" pitchFamily="34" charset="0"/>
              </a:rPr>
              <a:t>B</a:t>
            </a:r>
            <a:r>
              <a:rPr lang="en-US" sz="2000" i="1" dirty="0" err="1" smtClean="0">
                <a:latin typeface="Arial" pitchFamily="34" charset="0"/>
              </a:rPr>
              <a:t>erichte</a:t>
            </a:r>
            <a:r>
              <a:rPr lang="en-US" sz="2000" i="1" dirty="0" smtClean="0">
                <a:latin typeface="Arial" pitchFamily="34" charset="0"/>
              </a:rPr>
              <a:t> </a:t>
            </a: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Seite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3</a:t>
            </a:fld>
            <a:endParaRPr lang="en-US" sz="1100" smtClean="0">
              <a:ea typeface="ＭＳ Ｐゴシック" pitchFamily="28" charset="-128"/>
            </a:endParaRP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err="1">
                <a:latin typeface="Arial" pitchFamily="34" charset="0"/>
              </a:rPr>
              <a:t>Überblick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813" y="952500"/>
            <a:ext cx="8505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 err="1" smtClean="0">
                <a:latin typeface="Arial" pitchFamily="34" charset="0"/>
                <a:cs typeface="Arial" pitchFamily="34" charset="0"/>
                <a:hlinkClick r:id="rId2"/>
              </a:rPr>
              <a:t>Versand</a:t>
            </a:r>
            <a:r>
              <a:rPr lang="en-GB" sz="1800" b="1" dirty="0">
                <a:latin typeface="Arial" pitchFamily="34" charset="0"/>
                <a:cs typeface="Arial" pitchFamily="34" charset="0"/>
                <a:hlinkClick r:id="rId2"/>
              </a:rPr>
              <a:t> </a:t>
            </a:r>
            <a:r>
              <a:rPr lang="en-GB" sz="1800" b="1" dirty="0" err="1" smtClean="0">
                <a:latin typeface="Arial" pitchFamily="34" charset="0"/>
                <a:cs typeface="Arial" pitchFamily="34" charset="0"/>
                <a:hlinkClick r:id="rId2"/>
              </a:rPr>
              <a:t>durch</a:t>
            </a:r>
            <a:r>
              <a:rPr lang="en-GB" sz="1800" b="1" dirty="0">
                <a:latin typeface="Arial" pitchFamily="34" charset="0"/>
                <a:cs typeface="Arial" pitchFamily="34" charset="0"/>
                <a:hlinkClick r:id="rId2"/>
              </a:rPr>
              <a:t> </a:t>
            </a:r>
            <a:r>
              <a:rPr lang="en-GB" sz="1800" b="1" dirty="0" smtClean="0">
                <a:latin typeface="Arial" pitchFamily="34" charset="0"/>
                <a:cs typeface="Arial" pitchFamily="34" charset="0"/>
                <a:hlinkClick r:id="rId2"/>
              </a:rPr>
              <a:t>Amazon </a:t>
            </a:r>
            <a:r>
              <a:rPr lang="en-GB" sz="1800" b="1" dirty="0" err="1" smtClean="0">
                <a:latin typeface="Arial" pitchFamily="34" charset="0"/>
                <a:cs typeface="Arial" pitchFamily="34" charset="0"/>
                <a:hlinkClick r:id="rId2"/>
              </a:rPr>
              <a:t>Berichte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enthalten alle wichtigen Informationen zu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Ihrem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Versand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durch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Amazon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Geschäft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612" y="1633376"/>
            <a:ext cx="8811705" cy="3957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1750967" y="1504950"/>
            <a:ext cx="5741195" cy="942974"/>
          </a:xfrm>
          <a:prstGeom prst="wedgeRoundRectCallout">
            <a:avLst>
              <a:gd name="adj1" fmla="val -55099"/>
              <a:gd name="adj2" fmla="val 79029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Wenn Ihre Kunden Rechnungen verlangen, müssen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Sie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i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hnen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diese selber ausstellen. </a:t>
            </a:r>
          </a:p>
          <a:p>
            <a:pPr algn="ctr">
              <a:lnSpc>
                <a:spcPct val="150000"/>
              </a:lnSpc>
            </a:pP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Amazon fügt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Ihren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Versand</a:t>
            </a:r>
            <a:r>
              <a:rPr lang="en-GB" sz="1100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durch</a:t>
            </a:r>
            <a:r>
              <a:rPr lang="en-GB" sz="1100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Amazon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Sendungen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u="sng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keine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Rechnungen bei.</a:t>
            </a:r>
          </a:p>
          <a:p>
            <a:pPr algn="ctr">
              <a:lnSpc>
                <a:spcPct val="150000"/>
              </a:lnSpc>
            </a:pP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Die Käuferdaten für die Rechnungserstellung finden Sie im Versandbericht.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333588" y="4781550"/>
            <a:ext cx="2495550" cy="1257299"/>
          </a:xfrm>
          <a:prstGeom prst="wedgeRoundRectCallout">
            <a:avLst>
              <a:gd name="adj1" fmla="val 76877"/>
              <a:gd name="adj2" fmla="val -35989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Hier können Sie überprüfen, welche Ihrer Produkte sich am besten verkaufen, wie hoch Ihr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Überbestand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und wie alt Ihr Lagerbestand ist. 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6649096" y="4900611"/>
            <a:ext cx="2363492" cy="1547814"/>
          </a:xfrm>
          <a:prstGeom prst="wedgeRoundRectCallout">
            <a:avLst>
              <a:gd name="adj1" fmla="val -51569"/>
              <a:gd name="adj2" fmla="val -113384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Amazon übernimmt Kundenrücksendungen, die in diesem Bericht eingesehen werden können, darunter auch die vom Kunden angegebenen Gründe für die Rückgabe.</a:t>
            </a:r>
          </a:p>
        </p:txBody>
      </p:sp>
    </p:spTree>
    <p:extLst>
      <p:ext uri="{BB962C8B-B14F-4D97-AF65-F5344CB8AC3E}">
        <p14:creationId xmlns:p14="http://schemas.microsoft.com/office/powerpoint/2010/main" val="89997940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517890" cy="365936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Überblick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über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Versand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durch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Amazon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Berichte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>
                <a:latin typeface="Arial" pitchFamily="34" charset="0"/>
                <a:cs typeface="Arial" pitchFamily="34" charset="0"/>
              </a:rPr>
              <a:t>B</a:t>
            </a:r>
            <a:r>
              <a:rPr lang="en-GB" sz="2400" dirty="0" err="1" smtClean="0">
                <a:latin typeface="Arial" pitchFamily="34" charset="0"/>
                <a:cs typeface="Arial" pitchFamily="34" charset="0"/>
              </a:rPr>
              <a:t>estellberichte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Warenrücksendungen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Zustandsüberblick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Ihres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Lagerbestands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latin typeface="Arial" pitchFamily="34" charset="0"/>
                <a:cs typeface="Arial" pitchFamily="34" charset="0"/>
              </a:rPr>
              <a:t>Langzeitlagerung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latin typeface="Arial" pitchFamily="34" charset="0"/>
                <a:cs typeface="Arial" pitchFamily="34" charset="0"/>
              </a:rPr>
              <a:t>Neuigkeiten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Q&amp;A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</a:rPr>
              <a:t>Nützliche</a:t>
            </a:r>
            <a:r>
              <a:rPr lang="en-US" sz="2400" dirty="0">
                <a:latin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</a:rPr>
              <a:t>Hinweise</a:t>
            </a: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6143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Seite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4</a:t>
            </a:fld>
            <a:endParaRPr lang="en-US" sz="110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6775" y="2047875"/>
            <a:ext cx="2581276" cy="4476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7059751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>
                <a:latin typeface="Arial" pitchFamily="34" charset="0"/>
              </a:rPr>
              <a:t>Versand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durch</a:t>
            </a:r>
            <a:r>
              <a:rPr lang="en-US" sz="2000" i="1" dirty="0">
                <a:latin typeface="Arial" pitchFamily="34" charset="0"/>
              </a:rPr>
              <a:t> Amazon </a:t>
            </a:r>
            <a:r>
              <a:rPr lang="en-US" sz="2000" i="1" dirty="0" err="1">
                <a:latin typeface="Arial" pitchFamily="34" charset="0"/>
              </a:rPr>
              <a:t>Berichte</a:t>
            </a:r>
            <a:r>
              <a:rPr lang="en-US" sz="2000" i="1" dirty="0">
                <a:latin typeface="Arial" pitchFamily="34" charset="0"/>
              </a:rPr>
              <a:t> </a:t>
            </a: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Seite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5</a:t>
            </a:fld>
            <a:endParaRPr lang="en-US" sz="1100" smtClean="0">
              <a:ea typeface="ＭＳ Ｐゴシック" pitchFamily="28" charset="-128"/>
            </a:endParaRP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smtClean="0">
                <a:latin typeface="Arial" pitchFamily="34" charset="0"/>
              </a:rPr>
              <a:t>VdA-Verkaufsberichte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812" y="952500"/>
            <a:ext cx="880109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de-DE" sz="1700" dirty="0" smtClean="0">
                <a:latin typeface="Arial" pitchFamily="34" charset="0"/>
                <a:cs typeface="Arial" pitchFamily="34" charset="0"/>
              </a:rPr>
              <a:t>Der Bericht </a:t>
            </a:r>
            <a:r>
              <a:rPr lang="de-DE" sz="1700" b="1" dirty="0" smtClean="0">
                <a:latin typeface="Arial" pitchFamily="34" charset="0"/>
                <a:cs typeface="Arial" pitchFamily="34" charset="0"/>
                <a:hlinkClick r:id="rId2"/>
              </a:rPr>
              <a:t>„von Amazon versandte Sendungen“</a:t>
            </a:r>
            <a:r>
              <a:rPr lang="de-DE" sz="1700" dirty="0" smtClean="0">
                <a:latin typeface="Arial" pitchFamily="34" charset="0"/>
                <a:cs typeface="Arial" pitchFamily="34" charset="0"/>
              </a:rPr>
              <a:t> ist einmal täglich abrufbar und ist für folgende Zwecke nützlich: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de-DE" sz="1700" dirty="0" smtClean="0">
                <a:latin typeface="Arial" pitchFamily="34" charset="0"/>
                <a:cs typeface="Arial" pitchFamily="34" charset="0"/>
              </a:rPr>
              <a:t>für Kundenkontakt und Rechnungserstellung (insbesondere die Spalten „email“ und „billing address“)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de-DE" sz="1700" dirty="0" smtClean="0">
                <a:latin typeface="Arial" pitchFamily="34" charset="0"/>
                <a:cs typeface="Arial" pitchFamily="34" charset="0"/>
              </a:rPr>
              <a:t>zum Verfolgen von Multi-Channel-Bestellungen (insbesondere die Spalten „carrier“ und „tracking-number“)</a:t>
            </a:r>
          </a:p>
          <a:p>
            <a:endParaRPr lang="de-DE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6912" y="3371850"/>
            <a:ext cx="8763000" cy="260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GB" sz="1700" dirty="0" smtClean="0">
                <a:latin typeface="Arial" pitchFamily="34" charset="0"/>
                <a:cs typeface="Arial" pitchFamily="34" charset="0"/>
              </a:rPr>
              <a:t>Der Bericht </a:t>
            </a:r>
            <a:r>
              <a:rPr lang="de-DE" sz="1700" b="1" dirty="0" smtClean="0">
                <a:latin typeface="Arial" pitchFamily="34" charset="0"/>
                <a:cs typeface="Arial" pitchFamily="34" charset="0"/>
                <a:hlinkClick r:id="rId3"/>
              </a:rPr>
              <a:t>„Alle Bestellungen“</a:t>
            </a:r>
            <a:r>
              <a:rPr lang="de-DE" sz="1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700" dirty="0" smtClean="0">
                <a:latin typeface="Arial" pitchFamily="34" charset="0"/>
                <a:cs typeface="Arial" pitchFamily="34" charset="0"/>
              </a:rPr>
              <a:t>zeigt alle Bestellungen, die </a:t>
            </a:r>
            <a:r>
              <a:rPr lang="en-GB" sz="1700" dirty="0" err="1" smtClean="0">
                <a:latin typeface="Arial" pitchFamily="34" charset="0"/>
                <a:cs typeface="Arial" pitchFamily="34" charset="0"/>
              </a:rPr>
              <a:t>durch</a:t>
            </a:r>
            <a:r>
              <a:rPr lang="en-GB" sz="1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700" dirty="0" err="1" smtClean="0">
                <a:latin typeface="Arial" pitchFamily="34" charset="0"/>
                <a:cs typeface="Arial" pitchFamily="34" charset="0"/>
              </a:rPr>
              <a:t>Versand</a:t>
            </a:r>
            <a:r>
              <a:rPr lang="en-GB" sz="1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700" dirty="0" err="1" smtClean="0">
                <a:latin typeface="Arial" pitchFamily="34" charset="0"/>
                <a:cs typeface="Arial" pitchFamily="34" charset="0"/>
              </a:rPr>
              <a:t>durch</a:t>
            </a:r>
            <a:r>
              <a:rPr lang="en-GB" sz="1700" dirty="0" smtClean="0">
                <a:latin typeface="Arial" pitchFamily="34" charset="0"/>
                <a:cs typeface="Arial" pitchFamily="34" charset="0"/>
              </a:rPr>
              <a:t> Amazon und Händler versandt wurden, nahezu in Echtzeit. Er ist für folgende Zwecke nützlich: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sz="1700" dirty="0" smtClean="0">
                <a:latin typeface="Arial" pitchFamily="34" charset="0"/>
                <a:cs typeface="Arial" pitchFamily="34" charset="0"/>
              </a:rPr>
              <a:t>für eine verbesserte Lagerbestandssynchronisation: Sie können ausstehende Bestellungen ansehen und die Zahl in Ihren anderen Vertriebskanälen entsprechend anpassen, um zu verhindern, dass über den Bestand hinaus verkauft wird.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sz="1700" dirty="0" smtClean="0">
                <a:latin typeface="Arial" pitchFamily="34" charset="0"/>
                <a:cs typeface="Arial" pitchFamily="34" charset="0"/>
              </a:rPr>
              <a:t>für eine Verkaufsleistungsanalyse. Beispiel: Sie können Verkäufe nach den verschiedenen Versandarten, Verkaufskanälen, Ländern, Artikelpositionen etc. vergleichen ...</a:t>
            </a: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50" y="6021125"/>
            <a:ext cx="8882062" cy="25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813" y="2819796"/>
            <a:ext cx="8720137" cy="451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694975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517890" cy="365936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Überblick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über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Versand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durch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Amazon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Berichte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>
                <a:latin typeface="Arial" pitchFamily="34" charset="0"/>
                <a:cs typeface="Arial" pitchFamily="34" charset="0"/>
              </a:rPr>
              <a:t>B</a:t>
            </a:r>
            <a:r>
              <a:rPr lang="en-GB" sz="2400" dirty="0" err="1" smtClean="0">
                <a:latin typeface="Arial" pitchFamily="34" charset="0"/>
                <a:cs typeface="Arial" pitchFamily="34" charset="0"/>
              </a:rPr>
              <a:t>estellberichte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Warenrücksendungen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Zustandsüberblick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Ihres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Lagerbestands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latin typeface="Arial" pitchFamily="34" charset="0"/>
                <a:cs typeface="Arial" pitchFamily="34" charset="0"/>
              </a:rPr>
              <a:t>Langzeitlagerung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latin typeface="Arial" pitchFamily="34" charset="0"/>
                <a:cs typeface="Arial" pitchFamily="34" charset="0"/>
              </a:rPr>
              <a:t>Neuigkeiten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Q&amp;A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</a:rPr>
              <a:t>Nützliche</a:t>
            </a:r>
            <a:r>
              <a:rPr lang="en-US" sz="2400" dirty="0">
                <a:latin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</a:rPr>
              <a:t>Hinweise</a:t>
            </a: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6143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Seite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6</a:t>
            </a:fld>
            <a:endParaRPr lang="en-US" sz="110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6775" y="2495550"/>
            <a:ext cx="3486150" cy="4476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3743491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2219535" y="453915"/>
            <a:ext cx="4534284" cy="457200"/>
          </a:xfrm>
        </p:spPr>
        <p:txBody>
          <a:bodyPr/>
          <a:lstStyle/>
          <a:p>
            <a:r>
              <a:rPr lang="en-US" sz="1800" i="1" dirty="0" smtClean="0">
                <a:latin typeface="Arial" pitchFamily="34" charset="0"/>
              </a:rPr>
              <a:t>Kundenrücksendungsbericht</a:t>
            </a:r>
          </a:p>
        </p:txBody>
      </p:sp>
      <p:sp>
        <p:nvSpPr>
          <p:cNvPr id="19465" name="Slide Number Placeholder 9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pitchFamily="28" charset="-128"/>
              </a:rPr>
              <a:t>Seite </a:t>
            </a:r>
            <a:fld id="{C6445F91-F3C8-4102-8760-6AB1CEC9B3F2}" type="slidenum">
              <a:rPr lang="en-US" smtClean="0">
                <a:ea typeface="ＭＳ Ｐゴシック" pitchFamily="28" charset="-128"/>
              </a:rPr>
              <a:pPr>
                <a:defRPr/>
              </a:pPr>
              <a:t>7</a:t>
            </a:fld>
            <a:endParaRPr lang="en-US" smtClean="0">
              <a:ea typeface="ＭＳ Ｐゴシック" pitchFamily="28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4325" y="911115"/>
            <a:ext cx="86074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Nach der Weihnachtszeit gibt es alljährlich viele Kundenrücksendungen. Sie können diese im Bericht </a:t>
            </a:r>
            <a:r>
              <a:rPr lang="en-GB" sz="1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2"/>
              </a:rPr>
              <a:t>Warenrücksendungen</a:t>
            </a:r>
            <a:r>
              <a:rPr lang="en-GB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ansehen. Hieraus können Sie Schlüsse darüber ziehen, welche Einheiten in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Ihrem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Versand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durch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Amazon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Bestand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problematisch sind: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216150" y="76200"/>
            <a:ext cx="6705600" cy="4572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i="1" dirty="0" err="1">
                <a:latin typeface="Arial" pitchFamily="34" charset="0"/>
              </a:rPr>
              <a:t>Versand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durch</a:t>
            </a:r>
            <a:r>
              <a:rPr lang="en-US" sz="2000" i="1" dirty="0">
                <a:latin typeface="Arial" pitchFamily="34" charset="0"/>
              </a:rPr>
              <a:t> Amazon </a:t>
            </a:r>
            <a:r>
              <a:rPr lang="en-US" sz="2000" i="1" dirty="0" err="1">
                <a:latin typeface="Arial" pitchFamily="34" charset="0"/>
              </a:rPr>
              <a:t>Berichte</a:t>
            </a:r>
            <a:r>
              <a:rPr lang="en-US" sz="2000" i="1" dirty="0">
                <a:latin typeface="Arial" pitchFamily="34" charset="0"/>
              </a:rPr>
              <a:t> 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0132" y="2063158"/>
            <a:ext cx="3128359" cy="1198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04" y="3346979"/>
            <a:ext cx="8866265" cy="1146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721932" y="4598607"/>
            <a:ext cx="7672768" cy="1815882"/>
          </a:xfrm>
          <a:prstGeom prst="rect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 err="1" smtClean="0"/>
              <a:t>Wenn</a:t>
            </a:r>
            <a:r>
              <a:rPr lang="en-US" sz="1600" dirty="0" smtClean="0"/>
              <a:t> </a:t>
            </a:r>
            <a:r>
              <a:rPr lang="en-US" sz="1600" dirty="0" err="1" smtClean="0"/>
              <a:t>eine</a:t>
            </a:r>
            <a:r>
              <a:rPr lang="en-US" sz="1600" dirty="0" smtClean="0"/>
              <a:t> </a:t>
            </a:r>
            <a:r>
              <a:rPr lang="en-US" sz="1600" dirty="0" err="1" smtClean="0"/>
              <a:t>Einheit</a:t>
            </a:r>
            <a:r>
              <a:rPr lang="en-US" sz="1600" dirty="0" smtClean="0"/>
              <a:t> „</a:t>
            </a:r>
            <a:r>
              <a:rPr lang="en-US" sz="1600" dirty="0" err="1" smtClean="0"/>
              <a:t>sellable“ ist</a:t>
            </a:r>
            <a:r>
              <a:rPr lang="en-US" sz="1600" dirty="0" smtClean="0"/>
              <a:t>, </a:t>
            </a:r>
            <a:r>
              <a:rPr lang="en-US" sz="1600" dirty="0" err="1" smtClean="0"/>
              <a:t>geht</a:t>
            </a:r>
            <a:r>
              <a:rPr lang="en-US" sz="1600" dirty="0" smtClean="0"/>
              <a:t> </a:t>
            </a:r>
            <a:r>
              <a:rPr lang="en-US" sz="1600" dirty="0" err="1" smtClean="0"/>
              <a:t>sie</a:t>
            </a:r>
            <a:r>
              <a:rPr lang="en-US" sz="1600" dirty="0" smtClean="0"/>
              <a:t> </a:t>
            </a:r>
            <a:r>
              <a:rPr lang="en-US" sz="1600" dirty="0" err="1" smtClean="0"/>
              <a:t>wieder</a:t>
            </a:r>
            <a:r>
              <a:rPr lang="en-US" sz="1600" dirty="0" smtClean="0"/>
              <a:t> in den </a:t>
            </a:r>
            <a:r>
              <a:rPr lang="en-US" sz="1600" dirty="0" err="1" smtClean="0"/>
              <a:t>Verkauf</a:t>
            </a:r>
            <a:r>
              <a:rPr lang="en-US" sz="1600" dirty="0" smtClean="0"/>
              <a:t>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err="1" smtClean="0"/>
              <a:t>Wurde</a:t>
            </a:r>
            <a:r>
              <a:rPr lang="en-US" sz="1600" dirty="0" smtClean="0"/>
              <a:t> </a:t>
            </a:r>
            <a:r>
              <a:rPr lang="en-US" sz="1600" dirty="0" err="1" smtClean="0"/>
              <a:t>eine</a:t>
            </a:r>
            <a:r>
              <a:rPr lang="en-US" sz="1600" dirty="0" smtClean="0"/>
              <a:t> </a:t>
            </a:r>
            <a:r>
              <a:rPr lang="en-US" sz="1600" dirty="0" err="1" smtClean="0"/>
              <a:t>Einheit</a:t>
            </a:r>
            <a:r>
              <a:rPr lang="en-US" sz="1600" dirty="0" smtClean="0"/>
              <a:t> von Amazon </a:t>
            </a:r>
            <a:r>
              <a:rPr lang="en-US" sz="1600" dirty="0" err="1" smtClean="0"/>
              <a:t>oder</a:t>
            </a:r>
            <a:r>
              <a:rPr lang="en-US" sz="1600" dirty="0" smtClean="0"/>
              <a:t> </a:t>
            </a:r>
            <a:r>
              <a:rPr lang="en-US" sz="1600" dirty="0" err="1" smtClean="0"/>
              <a:t>einem</a:t>
            </a:r>
            <a:r>
              <a:rPr lang="en-US" sz="1600" dirty="0" smtClean="0"/>
              <a:t> </a:t>
            </a:r>
            <a:r>
              <a:rPr lang="en-US" sz="1600" dirty="0" err="1" smtClean="0"/>
              <a:t>beauftragten</a:t>
            </a:r>
            <a:r>
              <a:rPr lang="en-US" sz="1600" dirty="0" smtClean="0"/>
              <a:t> </a:t>
            </a:r>
            <a:r>
              <a:rPr lang="en-US" sz="1600" dirty="0" err="1" smtClean="0"/>
              <a:t>Spediteur</a:t>
            </a:r>
            <a:r>
              <a:rPr lang="en-US" sz="1600" dirty="0" smtClean="0"/>
              <a:t> </a:t>
            </a:r>
            <a:r>
              <a:rPr lang="en-US" sz="1600" dirty="0" err="1" smtClean="0"/>
              <a:t>beschädigt</a:t>
            </a:r>
            <a:r>
              <a:rPr lang="en-US" sz="1600" dirty="0" smtClean="0"/>
              <a:t>, </a:t>
            </a:r>
            <a:r>
              <a:rPr lang="en-US" sz="1600" dirty="0" err="1" smtClean="0"/>
              <a:t>trägt</a:t>
            </a:r>
            <a:r>
              <a:rPr lang="en-US" sz="1600" dirty="0" smtClean="0"/>
              <a:t> Amazon die </a:t>
            </a:r>
            <a:r>
              <a:rPr lang="en-US" sz="1600" dirty="0" err="1" smtClean="0"/>
              <a:t>Kosten</a:t>
            </a:r>
            <a:r>
              <a:rPr lang="en-US" sz="1600" dirty="0" smtClean="0"/>
              <a:t>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err="1" smtClean="0"/>
              <a:t>Wurde</a:t>
            </a:r>
            <a:r>
              <a:rPr lang="en-US" sz="1600" dirty="0" smtClean="0"/>
              <a:t> </a:t>
            </a:r>
            <a:r>
              <a:rPr lang="en-US" sz="1600" dirty="0" err="1" smtClean="0"/>
              <a:t>eine</a:t>
            </a:r>
            <a:r>
              <a:rPr lang="en-US" sz="1600" dirty="0" smtClean="0"/>
              <a:t> </a:t>
            </a:r>
            <a:r>
              <a:rPr lang="en-US" sz="1600" dirty="0" err="1" smtClean="0"/>
              <a:t>Einheit</a:t>
            </a:r>
            <a:r>
              <a:rPr lang="en-US" sz="1600" dirty="0" smtClean="0"/>
              <a:t> </a:t>
            </a:r>
            <a:r>
              <a:rPr lang="en-US" sz="1600" dirty="0" err="1" smtClean="0"/>
              <a:t>vom</a:t>
            </a:r>
            <a:r>
              <a:rPr lang="en-US" sz="1600" dirty="0" smtClean="0"/>
              <a:t> </a:t>
            </a:r>
            <a:r>
              <a:rPr lang="en-US" sz="1600" dirty="0" err="1" smtClean="0"/>
              <a:t>Käufer</a:t>
            </a:r>
            <a:r>
              <a:rPr lang="en-US" sz="1600" dirty="0" smtClean="0"/>
              <a:t> </a:t>
            </a:r>
            <a:r>
              <a:rPr lang="en-US" sz="1600" dirty="0" err="1" smtClean="0"/>
              <a:t>beschädigt</a:t>
            </a:r>
            <a:r>
              <a:rPr lang="en-US" sz="1600" dirty="0" smtClean="0"/>
              <a:t> </a:t>
            </a:r>
            <a:r>
              <a:rPr lang="en-US" sz="1600" dirty="0" err="1" smtClean="0"/>
              <a:t>oder</a:t>
            </a:r>
            <a:r>
              <a:rPr lang="en-US" sz="1600" dirty="0" smtClean="0"/>
              <a:t> </a:t>
            </a:r>
            <a:r>
              <a:rPr lang="en-US" sz="1600" dirty="0" err="1" smtClean="0"/>
              <a:t>funktionierte</a:t>
            </a:r>
            <a:r>
              <a:rPr lang="en-US" sz="1600" dirty="0" smtClean="0"/>
              <a:t> </a:t>
            </a:r>
            <a:r>
              <a:rPr lang="en-US" sz="1600" dirty="0" err="1" smtClean="0"/>
              <a:t>nicht</a:t>
            </a:r>
            <a:r>
              <a:rPr lang="en-US" sz="1600" dirty="0" smtClean="0"/>
              <a:t> </a:t>
            </a:r>
            <a:r>
              <a:rPr lang="en-US" sz="1600" dirty="0" err="1" smtClean="0"/>
              <a:t>einwandfrei</a:t>
            </a:r>
            <a:r>
              <a:rPr lang="en-US" sz="1600" dirty="0" smtClean="0"/>
              <a:t>, </a:t>
            </a:r>
            <a:r>
              <a:rPr lang="en-US" sz="1600" dirty="0" err="1" smtClean="0"/>
              <a:t>wird</a:t>
            </a:r>
            <a:r>
              <a:rPr lang="en-US" sz="1600" dirty="0" smtClean="0"/>
              <a:t> </a:t>
            </a:r>
            <a:r>
              <a:rPr lang="en-US" sz="1600" dirty="0" err="1" smtClean="0"/>
              <a:t>diese</a:t>
            </a:r>
            <a:r>
              <a:rPr lang="en-US" sz="1600" dirty="0" smtClean="0"/>
              <a:t> </a:t>
            </a:r>
            <a:r>
              <a:rPr lang="en-US" sz="1600" dirty="0" err="1" smtClean="0"/>
              <a:t>als</a:t>
            </a:r>
            <a:r>
              <a:rPr lang="en-US" sz="1600" dirty="0" smtClean="0"/>
              <a:t> „unsellable“ </a:t>
            </a:r>
            <a:r>
              <a:rPr lang="en-US" sz="1600" dirty="0" err="1" smtClean="0"/>
              <a:t>Ihrem</a:t>
            </a:r>
            <a:r>
              <a:rPr lang="en-US" sz="1600" dirty="0" smtClean="0"/>
              <a:t> </a:t>
            </a:r>
            <a:r>
              <a:rPr lang="en-US" sz="1600" dirty="0" err="1" smtClean="0"/>
              <a:t>Lagerbestand</a:t>
            </a:r>
            <a:r>
              <a:rPr lang="en-US" sz="1600" dirty="0" smtClean="0"/>
              <a:t> </a:t>
            </a:r>
            <a:r>
              <a:rPr lang="en-US" sz="1600" dirty="0" err="1" smtClean="0"/>
              <a:t>hinzugefügt</a:t>
            </a:r>
            <a:r>
              <a:rPr lang="en-US" sz="1600" dirty="0" smtClean="0"/>
              <a:t>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err="1" smtClean="0"/>
              <a:t>Versand</a:t>
            </a:r>
            <a:r>
              <a:rPr lang="en-US" sz="1600" dirty="0" smtClean="0"/>
              <a:t> </a:t>
            </a:r>
            <a:r>
              <a:rPr lang="en-US" sz="1600" dirty="0" err="1" smtClean="0"/>
              <a:t>durch</a:t>
            </a:r>
            <a:r>
              <a:rPr lang="en-US" sz="1600" dirty="0" smtClean="0"/>
              <a:t> Amazon </a:t>
            </a:r>
            <a:r>
              <a:rPr lang="en-US" sz="1600" dirty="0" err="1" smtClean="0"/>
              <a:t>Gebühren</a:t>
            </a:r>
            <a:r>
              <a:rPr lang="en-US" sz="1600" dirty="0" smtClean="0"/>
              <a:t> </a:t>
            </a:r>
            <a:r>
              <a:rPr lang="en-US" sz="1600" dirty="0" err="1" smtClean="0"/>
              <a:t>werden</a:t>
            </a:r>
            <a:r>
              <a:rPr lang="en-US" sz="1600" dirty="0" smtClean="0"/>
              <a:t> in </a:t>
            </a:r>
            <a:r>
              <a:rPr lang="en-US" sz="1600" dirty="0" err="1" smtClean="0"/>
              <a:t>keinem</a:t>
            </a:r>
            <a:r>
              <a:rPr lang="en-US" sz="1600" dirty="0" smtClean="0"/>
              <a:t> Fall </a:t>
            </a:r>
            <a:r>
              <a:rPr lang="en-US" sz="1600" dirty="0" err="1"/>
              <a:t>erstattet</a:t>
            </a:r>
            <a:r>
              <a:rPr lang="en-US" sz="1600" dirty="0"/>
              <a:t>.</a:t>
            </a:r>
          </a:p>
          <a:p>
            <a:pPr algn="ctr"/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rId5"/>
              </a:rPr>
              <a:t>Versand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rId5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rId5"/>
              </a:rPr>
              <a:t>durch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rId5"/>
              </a:rPr>
              <a:t> Amazon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rId5"/>
              </a:rPr>
              <a:t>Handbuch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rId5"/>
              </a:rPr>
              <a:t> 7.5</a:t>
            </a:r>
          </a:p>
        </p:txBody>
      </p:sp>
    </p:spTree>
    <p:extLst>
      <p:ext uri="{BB962C8B-B14F-4D97-AF65-F5344CB8AC3E}">
        <p14:creationId xmlns:p14="http://schemas.microsoft.com/office/powerpoint/2010/main" val="417356006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517890" cy="365936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Überblick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über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Versand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durch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Amazon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Berichte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>
                <a:latin typeface="Arial" pitchFamily="34" charset="0"/>
                <a:cs typeface="Arial" pitchFamily="34" charset="0"/>
              </a:rPr>
              <a:t>B</a:t>
            </a:r>
            <a:r>
              <a:rPr lang="en-GB" sz="2400" dirty="0" err="1" smtClean="0">
                <a:latin typeface="Arial" pitchFamily="34" charset="0"/>
                <a:cs typeface="Arial" pitchFamily="34" charset="0"/>
              </a:rPr>
              <a:t>estellberichte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Warenrücksendungen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Zustandsüberblick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Ihres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Lagerbestands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latin typeface="Arial" pitchFamily="34" charset="0"/>
                <a:cs typeface="Arial" pitchFamily="34" charset="0"/>
              </a:rPr>
              <a:t>Langzeitlagerung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err="1" smtClean="0">
                <a:latin typeface="Arial" pitchFamily="34" charset="0"/>
                <a:cs typeface="Arial" pitchFamily="34" charset="0"/>
              </a:rPr>
              <a:t>Neuigkeiten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Q&amp;A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</a:rPr>
              <a:t>Nützliche</a:t>
            </a:r>
            <a:r>
              <a:rPr lang="en-US" sz="2400" dirty="0">
                <a:latin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</a:rPr>
              <a:t>Hinweise</a:t>
            </a: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6143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Seite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8</a:t>
            </a:fld>
            <a:endParaRPr lang="en-US" sz="110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7250" y="2924175"/>
            <a:ext cx="5886450" cy="4476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6198121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>
                <a:latin typeface="Arial" pitchFamily="34" charset="0"/>
              </a:rPr>
              <a:t>Versand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durch</a:t>
            </a:r>
            <a:r>
              <a:rPr lang="en-US" sz="2000" i="1" dirty="0">
                <a:latin typeface="Arial" pitchFamily="34" charset="0"/>
              </a:rPr>
              <a:t> Amazon </a:t>
            </a:r>
            <a:r>
              <a:rPr lang="en-US" sz="2000" i="1" dirty="0" err="1">
                <a:latin typeface="Arial" pitchFamily="34" charset="0"/>
              </a:rPr>
              <a:t>Berichte</a:t>
            </a:r>
            <a:r>
              <a:rPr lang="en-US" sz="2000" i="1" dirty="0">
                <a:latin typeface="Arial" pitchFamily="34" charset="0"/>
              </a:rPr>
              <a:t> </a:t>
            </a: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Seite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9</a:t>
            </a:fld>
            <a:endParaRPr lang="en-US" sz="1100" smtClean="0">
              <a:ea typeface="ＭＳ Ｐゴシック" pitchFamily="28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813" y="1076325"/>
            <a:ext cx="876330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Sie sollten den Zustand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Ihres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Versand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durch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Amazon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Bestands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regelmäßig überprüfen, um: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Ihre Verkaufszahlen zu erhöhen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Ihre Lagerkosten zu minimieren</a:t>
            </a:r>
          </a:p>
        </p:txBody>
      </p:sp>
      <p:sp>
        <p:nvSpPr>
          <p:cNvPr id="12" name="TextBox 7"/>
          <p:cNvSpPr txBox="1">
            <a:spLocks noChangeArrowheads="1"/>
          </p:cNvSpPr>
          <p:nvPr/>
        </p:nvSpPr>
        <p:spPr bwMode="auto">
          <a:xfrm>
            <a:off x="228812" y="2587444"/>
            <a:ext cx="6038638" cy="3877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marL="0" lvl="2" eaLnBrk="1" hangingPunct="1"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Der Bericht zeigt detaillierte Daten zu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Ihrem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Versand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durch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Amazon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Lagerbestand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0" lvl="2" eaLnBrk="1" hangingPunct="1">
              <a:defRPr/>
            </a:pPr>
            <a:endParaRPr lang="en-GB" sz="1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5750" lvl="2" indent="-285750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Momentan verkäufliche und unverkäufliche Einheitsmengen</a:t>
            </a:r>
          </a:p>
          <a:p>
            <a:pPr marL="285750" lvl="2" indent="-285750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Alter des Lagerbestands</a:t>
            </a:r>
          </a:p>
          <a:p>
            <a:pPr marL="285750" lvl="2" indent="-285750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 Käufer versandte Einheiten</a:t>
            </a:r>
          </a:p>
          <a:p>
            <a:pPr marL="285750" lvl="2" indent="-285750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Verkaufsabdeckung in Wochenanzahl</a:t>
            </a:r>
          </a:p>
          <a:p>
            <a:pPr marL="285750" lvl="2" indent="-285750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Anzahl der konkurrierenden Angebote</a:t>
            </a:r>
          </a:p>
          <a:p>
            <a:pPr marL="285750" lvl="2" indent="-285750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Informationen über die niedrigsten Preise (inklusive Versandkosten)</a:t>
            </a:r>
          </a:p>
          <a:p>
            <a:pPr marL="285750" lvl="2" indent="-285750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Voraussichtliche Langzeit-Lagereinheiten und -kosten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106" y="3718914"/>
            <a:ext cx="2674144" cy="2277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16"/>
          <p:cNvSpPr txBox="1">
            <a:spLocks noChangeArrowheads="1"/>
          </p:cNvSpPr>
          <p:nvPr/>
        </p:nvSpPr>
        <p:spPr>
          <a:xfrm>
            <a:off x="2207784" y="461554"/>
            <a:ext cx="4805362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de-DE" sz="1800" i="1" dirty="0"/>
              <a:t>Zustandsüberblick Ihres </a:t>
            </a:r>
            <a:r>
              <a:rPr lang="de-DE" sz="1800" i="1" dirty="0" smtClean="0"/>
              <a:t>Lagerbestands</a:t>
            </a:r>
          </a:p>
        </p:txBody>
      </p:sp>
    </p:spTree>
    <p:extLst>
      <p:ext uri="{BB962C8B-B14F-4D97-AF65-F5344CB8AC3E}">
        <p14:creationId xmlns:p14="http://schemas.microsoft.com/office/powerpoint/2010/main" val="13038410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1_Amazon.com Services">
  <a:themeElements>
    <a:clrScheme name="1_Amazon.com Services 1">
      <a:dk1>
        <a:srgbClr val="000066"/>
      </a:dk1>
      <a:lt1>
        <a:srgbClr val="FFFFFF"/>
      </a:lt1>
      <a:dk2>
        <a:srgbClr val="2149A3"/>
      </a:dk2>
      <a:lt2>
        <a:srgbClr val="FFB601"/>
      </a:lt2>
      <a:accent1>
        <a:srgbClr val="FF9933"/>
      </a:accent1>
      <a:accent2>
        <a:srgbClr val="00CC00"/>
      </a:accent2>
      <a:accent3>
        <a:srgbClr val="ABB1CE"/>
      </a:accent3>
      <a:accent4>
        <a:srgbClr val="DADADA"/>
      </a:accent4>
      <a:accent5>
        <a:srgbClr val="FFCAAD"/>
      </a:accent5>
      <a:accent6>
        <a:srgbClr val="00B900"/>
      </a:accent6>
      <a:hlink>
        <a:srgbClr val="003399"/>
      </a:hlink>
      <a:folHlink>
        <a:srgbClr val="F67E3C"/>
      </a:folHlink>
    </a:clrScheme>
    <a:fontScheme name="1_Amazon.com Servic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1_Amazon.com Services 1">
        <a:dk1>
          <a:srgbClr val="000066"/>
        </a:dk1>
        <a:lt1>
          <a:srgbClr val="FFFFFF"/>
        </a:lt1>
        <a:dk2>
          <a:srgbClr val="2149A3"/>
        </a:dk2>
        <a:lt2>
          <a:srgbClr val="FFB601"/>
        </a:lt2>
        <a:accent1>
          <a:srgbClr val="FF9933"/>
        </a:accent1>
        <a:accent2>
          <a:srgbClr val="00CC00"/>
        </a:accent2>
        <a:accent3>
          <a:srgbClr val="ABB1CE"/>
        </a:accent3>
        <a:accent4>
          <a:srgbClr val="DADADA"/>
        </a:accent4>
        <a:accent5>
          <a:srgbClr val="FFCAAD"/>
        </a:accent5>
        <a:accent6>
          <a:srgbClr val="00B900"/>
        </a:accent6>
        <a:hlink>
          <a:srgbClr val="003399"/>
        </a:hlink>
        <a:folHlink>
          <a:srgbClr val="F67E3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010_AmazonLayout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a:spPr>
      <a:bodyPr anchor="ctr"/>
      <a:lstStyle>
        <a:defPPr algn="ctr">
          <a:lnSpc>
            <a:spcPct val="150000"/>
          </a:lnSpc>
          <a:defRPr sz="1100" dirty="0">
            <a:solidFill>
              <a:prstClr val="black"/>
            </a:solidFill>
            <a:latin typeface="Arial" pitchFamily="34" charset="0"/>
            <a:ea typeface="Tahoma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2_Amazon.com Services">
  <a:themeElements>
    <a:clrScheme name="1_Amazon.com Services 1">
      <a:dk1>
        <a:srgbClr val="000066"/>
      </a:dk1>
      <a:lt1>
        <a:srgbClr val="FFFFFF"/>
      </a:lt1>
      <a:dk2>
        <a:srgbClr val="2149A3"/>
      </a:dk2>
      <a:lt2>
        <a:srgbClr val="FFB601"/>
      </a:lt2>
      <a:accent1>
        <a:srgbClr val="FF9933"/>
      </a:accent1>
      <a:accent2>
        <a:srgbClr val="00CC00"/>
      </a:accent2>
      <a:accent3>
        <a:srgbClr val="ABB1CE"/>
      </a:accent3>
      <a:accent4>
        <a:srgbClr val="DADADA"/>
      </a:accent4>
      <a:accent5>
        <a:srgbClr val="FFCAAD"/>
      </a:accent5>
      <a:accent6>
        <a:srgbClr val="00B900"/>
      </a:accent6>
      <a:hlink>
        <a:srgbClr val="003399"/>
      </a:hlink>
      <a:folHlink>
        <a:srgbClr val="F67E3C"/>
      </a:folHlink>
    </a:clrScheme>
    <a:fontScheme name="1_Amazon.com Servic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1_Amazon.com Services 1">
        <a:dk1>
          <a:srgbClr val="000066"/>
        </a:dk1>
        <a:lt1>
          <a:srgbClr val="FFFFFF"/>
        </a:lt1>
        <a:dk2>
          <a:srgbClr val="2149A3"/>
        </a:dk2>
        <a:lt2>
          <a:srgbClr val="FFB601"/>
        </a:lt2>
        <a:accent1>
          <a:srgbClr val="FF9933"/>
        </a:accent1>
        <a:accent2>
          <a:srgbClr val="00CC00"/>
        </a:accent2>
        <a:accent3>
          <a:srgbClr val="ABB1CE"/>
        </a:accent3>
        <a:accent4>
          <a:srgbClr val="DADADA"/>
        </a:accent4>
        <a:accent5>
          <a:srgbClr val="FFCAAD"/>
        </a:accent5>
        <a:accent6>
          <a:srgbClr val="00B900"/>
        </a:accent6>
        <a:hlink>
          <a:srgbClr val="003399"/>
        </a:hlink>
        <a:folHlink>
          <a:srgbClr val="F67E3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DFA744DF181947B909AAB00341E830" ma:contentTypeVersion="0" ma:contentTypeDescription="Create a new document." ma:contentTypeScope="" ma:versionID="3d4e687ba01ffd0e56f6bbea6520dea6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62F4B54F-DE57-4355-9344-565B1AD8ACBF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elements/1.1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413E179-DF6E-4E5F-8FDC-B38D493F8F8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86EC00C-2D66-4616-8845-E84DC1D5C3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15496</TotalTime>
  <Words>1160</Words>
  <Application>Microsoft Office PowerPoint</Application>
  <PresentationFormat>On-screen Show (4:3)</PresentationFormat>
  <Paragraphs>175</Paragraphs>
  <Slides>20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1_Amazon.com Services</vt:lpstr>
      <vt:lpstr>2010_AmazonLayoutDE</vt:lpstr>
      <vt:lpstr>2_Amazon.com Services</vt:lpstr>
      <vt:lpstr>PowerPoint Presentation</vt:lpstr>
      <vt:lpstr>Agenda</vt:lpstr>
      <vt:lpstr>Versand durch Amazon Berichte </vt:lpstr>
      <vt:lpstr>Agenda</vt:lpstr>
      <vt:lpstr>Versand durch Amazon Berichte </vt:lpstr>
      <vt:lpstr>Agenda</vt:lpstr>
      <vt:lpstr>Kundenrücksendungsbericht</vt:lpstr>
      <vt:lpstr>Agenda</vt:lpstr>
      <vt:lpstr>Versand durch Amazon Berichte </vt:lpstr>
      <vt:lpstr>Versand durch Amazon Berichte </vt:lpstr>
      <vt:lpstr>Versand durch Amazon Berichte </vt:lpstr>
      <vt:lpstr>Agenda</vt:lpstr>
      <vt:lpstr>Versand durch Amazon</vt:lpstr>
      <vt:lpstr>Versand durch Amazon</vt:lpstr>
      <vt:lpstr>Versand durch Amazon</vt:lpstr>
      <vt:lpstr>Agenda</vt:lpstr>
      <vt:lpstr>Versand durch Amazon</vt:lpstr>
      <vt:lpstr>Q&amp;A</vt:lpstr>
      <vt:lpstr>Nützliche Hinweise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SOA Webinar on FBA Reports</dc:title>
  <dc:subject>MGB 2004 Segment/Role Breakout Session</dc:subject>
  <dc:creator>lidast</dc:creator>
  <dc:description>Template design: aliciad_x000d_
Formatter: design@slidework.com_x000d_
Event Date:_x000d_
Event Location:_x000d_
Speech Length:_x000d_
Audience:_x000d_
Key Topics:</dc:description>
  <cp:lastModifiedBy>User</cp:lastModifiedBy>
  <cp:revision>1006</cp:revision>
  <cp:lastPrinted>2011-11-29T15:07:32Z</cp:lastPrinted>
  <dcterms:created xsi:type="dcterms:W3CDTF">2009-01-22T00:50:41Z</dcterms:created>
  <dcterms:modified xsi:type="dcterms:W3CDTF">2012-02-02T14:52:52Z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dience">
    <vt:lpwstr>Internal</vt:lpwstr>
  </property>
  <property fmtid="{D5CDD505-2E9C-101B-9397-08002B2CF9AE}" pid="3" name="Status">
    <vt:lpwstr>Draft</vt:lpwstr>
  </property>
  <property fmtid="{D5CDD505-2E9C-101B-9397-08002B2CF9AE}" pid="4" name="ContentTypeId">
    <vt:lpwstr>0x01010065DFA744DF181947B909AAB00341E830</vt:lpwstr>
  </property>
</Properties>
</file>