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5213" r:id="rId5"/>
    <p:sldMasterId id="2147485222" r:id="rId6"/>
  </p:sldMasterIdLst>
  <p:notesMasterIdLst>
    <p:notesMasterId r:id="rId26"/>
  </p:notesMasterIdLst>
  <p:handoutMasterIdLst>
    <p:handoutMasterId r:id="rId27"/>
  </p:handoutMasterIdLst>
  <p:sldIdLst>
    <p:sldId id="420" r:id="rId7"/>
    <p:sldId id="439" r:id="rId8"/>
    <p:sldId id="524" r:id="rId9"/>
    <p:sldId id="512" r:id="rId10"/>
    <p:sldId id="527" r:id="rId11"/>
    <p:sldId id="537" r:id="rId12"/>
    <p:sldId id="528" r:id="rId13"/>
    <p:sldId id="529" r:id="rId14"/>
    <p:sldId id="530" r:id="rId15"/>
    <p:sldId id="531" r:id="rId16"/>
    <p:sldId id="489" r:id="rId17"/>
    <p:sldId id="533" r:id="rId18"/>
    <p:sldId id="532" r:id="rId19"/>
    <p:sldId id="535" r:id="rId20"/>
    <p:sldId id="538" r:id="rId21"/>
    <p:sldId id="536" r:id="rId22"/>
    <p:sldId id="539" r:id="rId23"/>
    <p:sldId id="534" r:id="rId24"/>
    <p:sldId id="479" r:id="rId2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ＭＳ Ｐゴシック" pitchFamily="2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ＭＳ Ｐゴシック" pitchFamily="2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ＭＳ Ｐゴシック" pitchFamily="2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ＭＳ Ｐゴシック" pitchFamily="2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ＭＳ Ｐゴシック" pitchFamily="28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ＭＳ Ｐゴシック" pitchFamily="28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ＭＳ Ｐゴシック" pitchFamily="28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ＭＳ Ｐゴシック" pitchFamily="28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oleh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clrMru>
    <a:srgbClr val="000000"/>
    <a:srgbClr val="F3DD8D"/>
    <a:srgbClr val="FF9900"/>
    <a:srgbClr val="4D4D4D"/>
    <a:srgbClr val="5C5C5C"/>
    <a:srgbClr val="006699"/>
    <a:srgbClr val="99CC33"/>
    <a:srgbClr val="DAE3F5"/>
    <a:srgbClr val="E9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872" y="-288"/>
      </p:cViewPr>
      <p:guideLst>
        <p:guide orient="horz" pos="800"/>
        <p:guide orient="horz" pos="1813"/>
        <p:guide pos="4080"/>
        <p:guide pos="160"/>
        <p:guide pos="53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48"/>
    </p:cViewPr>
  </p:sorterViewPr>
  <p:notesViewPr>
    <p:cSldViewPr snapToGrid="0">
      <p:cViewPr varScale="1">
        <p:scale>
          <a:sx n="83" d="100"/>
          <a:sy n="83" d="100"/>
        </p:scale>
        <p:origin x="-3108" y="-84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Segoe Semibold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Segoe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3/15/2010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133"/>
            <a:ext cx="6130496" cy="49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latin typeface="Segoe" charset="0"/>
                <a:ea typeface="ＭＳ Ｐゴシック" pitchFamily="-106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© 2004 Microsoft Corporation. All rights reserved.</a:t>
            </a:r>
          </a:p>
          <a:p>
            <a:pPr>
              <a:defRPr/>
            </a:pPr>
            <a:r>
              <a:rPr lang="en-US" dirty="0"/>
              <a:t>This presentation is for informational purposes only. Microsoft makes no warranties, express or implied, in this summary.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191865" y="9430133"/>
            <a:ext cx="605811" cy="49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Segoe Semibold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65828C5E-1C61-4611-A38B-BF2BED1D90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12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3/15/2010</a:t>
            </a:r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066"/>
            <a:ext cx="5438140" cy="446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44711"/>
            <a:ext cx="5617523" cy="38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latin typeface="Segoe" charset="0"/>
                <a:ea typeface="ＭＳ Ｐゴシック" pitchFamily="-106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© 2004 Microsoft Corporation. All rights reserved.</a:t>
            </a:r>
          </a:p>
          <a:p>
            <a:pPr>
              <a:defRPr/>
            </a:pPr>
            <a:r>
              <a:rPr lang="en-US" dirty="0"/>
              <a:t>This presentation is for informational purposes only. Microsoft makes no warranties, express or implied, in this summary.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34127" y="9428397"/>
            <a:ext cx="1261976" cy="49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84FB105F-ACCD-47AE-A606-A721098D09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53328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28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dirty="0" smtClean="0">
                <a:ea typeface="ＭＳ Ｐゴシック" pitchFamily="28" charset="-128"/>
              </a:rPr>
              <a:t>© 2004 Microsoft Corporation. Tous droits réservés.</a:t>
            </a:r>
          </a:p>
          <a:p>
            <a:pPr eaLnBrk="1" hangingPunct="1"/>
            <a:r>
              <a:rPr lang="fr-FR" dirty="0" smtClean="0">
                <a:ea typeface="ＭＳ Ｐゴシック" pitchFamily="28" charset="-128"/>
              </a:rPr>
              <a:t>La fonction de cette présentation est purement informative. Microsoft n’apporte aucune garantie, expresse ou implicite.</a:t>
            </a:r>
            <a:endParaRPr lang="en-US" dirty="0" smtClean="0">
              <a:ea typeface="ＭＳ Ｐゴシック" pitchFamily="28" charset="-128"/>
            </a:endParaRPr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28" charset="-128"/>
              </a:rPr>
              <a:t>1</a:t>
            </a: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smtClean="0">
                <a:solidFill>
                  <a:srgbClr val="808080"/>
                </a:solidFill>
              </a:rPr>
              <a:t>Vous restez le propriétaire de votre stock et le vendeur officiel tandis qu’Amazon assure l’intendance.</a:t>
            </a:r>
          </a:p>
          <a:p>
            <a:endParaRPr lang="en-US" dirty="0" smtClean="0">
              <a:solidFill>
                <a:srgbClr val="808080"/>
              </a:solidFill>
            </a:endParaRPr>
          </a:p>
          <a:p>
            <a:endParaRPr lang="en-US" dirty="0" smtClean="0">
              <a:solidFill>
                <a:srgbClr val="808080"/>
              </a:solidFill>
            </a:endParaRPr>
          </a:p>
          <a:p>
            <a:r>
              <a:rPr lang="fr-FR" dirty="0" smtClean="0">
                <a:solidFill>
                  <a:srgbClr val="808080"/>
                </a:solidFill>
              </a:rPr>
              <a:t>Vous disposez d’un accès en temps réel aux informations et aux rapports sur votre stock via notre outil Web.</a:t>
            </a:r>
          </a:p>
          <a:p>
            <a:endParaRPr lang="en-US" dirty="0" smtClean="0">
              <a:solidFill>
                <a:srgbClr val="808080"/>
              </a:solidFill>
            </a:endParaRPr>
          </a:p>
          <a:p>
            <a:r>
              <a:rPr lang="fr-FR" dirty="0" smtClean="0">
                <a:solidFill>
                  <a:srgbClr val="808080"/>
                </a:solidFill>
              </a:rPr>
              <a:t>Vous gardez la maîtrise de tous les aspects liés à la vente : gestion des offres, description et tarification des produits.</a:t>
            </a:r>
          </a:p>
          <a:p>
            <a:endParaRPr lang="en-US" dirty="0" smtClean="0">
              <a:solidFill>
                <a:srgbClr val="808080"/>
              </a:solidFill>
            </a:endParaRPr>
          </a:p>
          <a:p>
            <a:endParaRPr lang="en-US" dirty="0" smtClean="0">
              <a:solidFill>
                <a:srgbClr val="80808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smtClean="0">
                <a:solidFill>
                  <a:srgbClr val="808080"/>
                </a:solidFill>
              </a:rPr>
              <a:t>Vous restez le propriétaire de votre stock et le vendeur officiel tandis qu’Amazon assure l’intendance.</a:t>
            </a:r>
          </a:p>
          <a:p>
            <a:endParaRPr lang="en-US" dirty="0" smtClean="0">
              <a:solidFill>
                <a:srgbClr val="808080"/>
              </a:solidFill>
            </a:endParaRPr>
          </a:p>
          <a:p>
            <a:endParaRPr lang="en-US" dirty="0" smtClean="0">
              <a:solidFill>
                <a:srgbClr val="808080"/>
              </a:solidFill>
            </a:endParaRPr>
          </a:p>
          <a:p>
            <a:r>
              <a:rPr lang="fr-FR" dirty="0" smtClean="0">
                <a:solidFill>
                  <a:srgbClr val="808080"/>
                </a:solidFill>
              </a:rPr>
              <a:t>Vous disposez d’un accès en temps réel aux informations et aux rapports sur votre stock via notre outil Web.</a:t>
            </a:r>
          </a:p>
          <a:p>
            <a:endParaRPr lang="en-US" dirty="0" smtClean="0">
              <a:solidFill>
                <a:srgbClr val="808080"/>
              </a:solidFill>
            </a:endParaRPr>
          </a:p>
          <a:p>
            <a:r>
              <a:rPr lang="fr-FR" dirty="0" smtClean="0">
                <a:solidFill>
                  <a:srgbClr val="808080"/>
                </a:solidFill>
              </a:rPr>
              <a:t>Vous gardez la maîtrise de tous les aspects liés à la vente : gestion des offres, description et tarification des produits.</a:t>
            </a:r>
          </a:p>
          <a:p>
            <a:endParaRPr lang="en-US" dirty="0" smtClean="0">
              <a:solidFill>
                <a:srgbClr val="808080"/>
              </a:solidFill>
            </a:endParaRPr>
          </a:p>
          <a:p>
            <a:endParaRPr lang="en-US" dirty="0" smtClean="0">
              <a:solidFill>
                <a:srgbClr val="80808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pp-cover-2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7"/>
          <p:cNvSpPr txBox="1">
            <a:spLocks noChangeArrowheads="1"/>
          </p:cNvSpPr>
          <p:nvPr userDrawn="1"/>
        </p:nvSpPr>
        <p:spPr bwMode="auto">
          <a:xfrm>
            <a:off x="4572000" y="4960938"/>
            <a:ext cx="39624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0000"/>
                </a:solidFill>
                <a:latin typeface="Frutiger 57Cn" pitchFamily="34" charset="0"/>
                <a:ea typeface="MS PGothic" pitchFamily="34" charset="-128"/>
                <a:cs typeface="Arial" pitchFamily="34" charset="0"/>
              </a:rPr>
              <a:t>www.amazon.co.uk</a:t>
            </a:r>
            <a:endParaRPr lang="en-US" dirty="0">
              <a:solidFill>
                <a:srgbClr val="000000"/>
              </a:solidFill>
              <a:latin typeface="Frutiger 57Cn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8301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048000" y="5638800"/>
            <a:ext cx="5486400" cy="533400"/>
          </a:xfrm>
          <a:ln/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100" smtClean="0">
                <a:effectLst/>
              </a:defRPr>
            </a:lvl1pPr>
          </a:lstStyle>
          <a:p>
            <a:r>
              <a:rPr lang="en-US" dirty="0" smtClean="0"/>
              <a:t>Click to edit Mas</a:t>
            </a:r>
            <a:r>
              <a:rPr lang="en-GB" sz="1100" dirty="0" smtClean="0">
                <a:solidFill>
                  <a:srgbClr val="1F497D"/>
                </a:solidFill>
                <a:effectLst/>
                <a:latin typeface="Calibri"/>
                <a:ea typeface="Calibri"/>
              </a:rPr>
              <a:t>-  </a:t>
            </a:r>
            <a:r>
              <a:rPr lang="en-GB" sz="1100" dirty="0" smtClean="0">
                <a:effectLst/>
                <a:latin typeface="Calibri"/>
                <a:ea typeface="Calibri"/>
              </a:rPr>
              <a:t>Confidential</a:t>
            </a:r>
            <a:r>
              <a:rPr lang="en-GB" sz="1100" dirty="0" smtClean="0">
                <a:solidFill>
                  <a:srgbClr val="1F497D"/>
                </a:solidFill>
                <a:effectLst/>
                <a:latin typeface="Calibri"/>
                <a:ea typeface="Calibri"/>
              </a:rPr>
              <a:t> </a:t>
            </a:r>
            <a:r>
              <a:rPr lang="en-GB" sz="1100" dirty="0" smtClean="0">
                <a:effectLst/>
                <a:latin typeface="Calibri"/>
                <a:ea typeface="Calibri"/>
              </a:rPr>
              <a:t>© 1996-2011, Amazon.com, Inc. or its affiliates.  All rights reserved.</a:t>
            </a:r>
            <a:r>
              <a:rPr lang="en-US" sz="1100" dirty="0" smtClean="0">
                <a:effectLst/>
                <a:latin typeface="Calibri"/>
                <a:ea typeface="Calibri"/>
              </a:rPr>
              <a:t/>
            </a:r>
            <a:br>
              <a:rPr lang="en-US" sz="1100" dirty="0" smtClean="0">
                <a:effectLst/>
                <a:latin typeface="Calibri"/>
                <a:ea typeface="Calibri"/>
              </a:rPr>
            </a:br>
            <a:endParaRPr lang="en-US" dirty="0"/>
          </a:p>
        </p:txBody>
      </p:sp>
      <p:sp>
        <p:nvSpPr>
          <p:cNvPr id="6830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6172200"/>
            <a:ext cx="5486400" cy="369332"/>
          </a:xfrm>
        </p:spPr>
        <p:txBody>
          <a:bodyPr/>
          <a:lstStyle>
            <a:lvl1pPr marL="0" indent="0" algn="r">
              <a:spcBef>
                <a:spcPct val="0"/>
              </a:spcBef>
              <a:buFontTx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3555" name="Picture 3" descr="C:\Users\caroleh\Pictures\AmazonServicesLogo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004" y="2246948"/>
            <a:ext cx="2864737" cy="62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824288" y="64246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91E63666-3D1C-481D-9833-65E62B7CD1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1746" name="Picture 2" descr="C:\Users\caroleh\Pictures\AmazonServices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445" y="150495"/>
            <a:ext cx="196215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0213" y="228600"/>
            <a:ext cx="2208212" cy="2206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575" y="228600"/>
            <a:ext cx="6472238" cy="2206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02088" y="63992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83612F89-C283-4BAC-AAB4-725DBDE49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2770" name="Picture 2" descr="C:\Users\caroleh\Pictures\AmazonServices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13348"/>
            <a:ext cx="196215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5720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5575" y="893763"/>
            <a:ext cx="8832850" cy="1541462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52888" y="64119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C4292A2D-51B4-41C0-841E-64B3C11C95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3794" name="Picture 2" descr="C:\Users\caroleh\Pictures\AmazonServices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59068"/>
            <a:ext cx="196215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4008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5575" y="893763"/>
            <a:ext cx="4340225" cy="1541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893763"/>
            <a:ext cx="4340225" cy="1541462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862388" y="64119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79A367B2-201F-40E1-A9F7-2C0A0D543F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4818" name="Picture 2" descr="C:\Users\caroleh\Pictures\AmazonServices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645" y="159068"/>
            <a:ext cx="196215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Amazon.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  <p:sp>
        <p:nvSpPr>
          <p:cNvPr id="4" name="Datumsplatzhalter 12"/>
          <p:cNvSpPr>
            <a:spLocks noGrp="1"/>
          </p:cNvSpPr>
          <p:nvPr>
            <p:ph type="dt" sz="half" idx="10"/>
          </p:nvPr>
        </p:nvSpPr>
        <p:spPr>
          <a:xfrm>
            <a:off x="24765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Arial" pitchFamily="34" charset="0"/>
              </a:defRPr>
            </a:lvl1pPr>
          </a:lstStyle>
          <a:p>
            <a:fld id="{948ADF33-F894-4C3E-8FB5-1F886A9E847A}" type="datetime1">
              <a:rPr lang="en-US" smtClean="0"/>
              <a:t>11/30/2011</a:t>
            </a:fld>
            <a:endParaRPr lang="en-US"/>
          </a:p>
        </p:txBody>
      </p:sp>
      <p:sp>
        <p:nvSpPr>
          <p:cNvPr id="5" name="Foliennummernplatzhalter 13"/>
          <p:cNvSpPr>
            <a:spLocks noGrp="1"/>
          </p:cNvSpPr>
          <p:nvPr>
            <p:ph type="sldNum" sz="quarter" idx="11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pitchFamily="34" charset="0"/>
              </a:defRPr>
            </a:lvl1pPr>
          </a:lstStyle>
          <a:p>
            <a:fld id="{CD5102D4-4025-46C2-B872-56EA61DCE10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752850" y="6304002"/>
            <a:ext cx="5391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000000"/>
                </a:solidFill>
              </a:rPr>
              <a:t>Confidential </a:t>
            </a:r>
            <a:r>
              <a:rPr lang="en-GB" sz="1000" dirty="0">
                <a:solidFill>
                  <a:srgbClr val="000000"/>
                </a:solidFill>
              </a:rPr>
              <a:t>© 1996-2011, Amazon.com, Inc. or its affiliates.  All rights reserved.</a:t>
            </a:r>
            <a:endParaRPr lang="en-US" sz="10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9174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mazo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47800"/>
            <a:ext cx="8450343" cy="4525962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Font typeface="Arial" pitchFamily="34" charset="0"/>
              <a:buChar char="•"/>
              <a:defRPr sz="2800" b="1">
                <a:latin typeface="Arial" pitchFamily="34" charset="0"/>
                <a:cs typeface="Arial" pitchFamily="34" charset="0"/>
              </a:defRPr>
            </a:lvl1pPr>
            <a:lvl2pPr marL="539750" indent="-274638">
              <a:buFont typeface="Arial" pitchFamily="34" charset="0"/>
              <a:buChar char="•"/>
              <a:defRPr sz="2400" b="1">
                <a:latin typeface="Arial" pitchFamily="34" charset="0"/>
                <a:cs typeface="Arial" pitchFamily="34" charset="0"/>
              </a:defRPr>
            </a:lvl2pPr>
            <a:lvl3pPr marL="804863" indent="-265113"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 marL="1079500" indent="-274638"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4pPr>
            <a:lvl5pPr marL="1344613" indent="-265113"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2310500" y="461663"/>
            <a:ext cx="6604899" cy="396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305050" y="65111"/>
            <a:ext cx="6610350" cy="3960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Datumsplatzhalter 12"/>
          <p:cNvSpPr>
            <a:spLocks noGrp="1"/>
          </p:cNvSpPr>
          <p:nvPr>
            <p:ph type="dt" sz="half" idx="14"/>
          </p:nvPr>
        </p:nvSpPr>
        <p:spPr>
          <a:xfrm>
            <a:off x="24765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Arial" pitchFamily="34" charset="0"/>
              </a:defRPr>
            </a:lvl1pPr>
          </a:lstStyle>
          <a:p>
            <a:fld id="{CCB7D674-89F6-40ED-92E9-A076828B19DF}" type="datetime1">
              <a:rPr lang="en-US" smtClean="0"/>
              <a:t>11/30/2011</a:t>
            </a:fld>
            <a:endParaRPr lang="en-US"/>
          </a:p>
        </p:txBody>
      </p:sp>
      <p:sp>
        <p:nvSpPr>
          <p:cNvPr id="6" name="Foliennummernplatzhalter 13"/>
          <p:cNvSpPr>
            <a:spLocks noGrp="1"/>
          </p:cNvSpPr>
          <p:nvPr>
            <p:ph type="sldNum" sz="quarter" idx="15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pitchFamily="34" charset="0"/>
              </a:defRPr>
            </a:lvl1pPr>
          </a:lstStyle>
          <a:p>
            <a:fld id="{CD5102D4-4025-46C2-B872-56EA61DCE1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ußzeilenplatzhalter 14"/>
          <p:cNvSpPr>
            <a:spLocks noGrp="1"/>
          </p:cNvSpPr>
          <p:nvPr>
            <p:ph type="ftr" sz="quarter" idx="16"/>
          </p:nvPr>
        </p:nvSpPr>
        <p:spPr>
          <a:xfrm>
            <a:off x="3124200" y="6462713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688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mazon Graphic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2310500" y="461663"/>
            <a:ext cx="6604899" cy="396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305050" y="65111"/>
            <a:ext cx="6610350" cy="3960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4" name="Datumsplatzhalter 12"/>
          <p:cNvSpPr>
            <a:spLocks noGrp="1"/>
          </p:cNvSpPr>
          <p:nvPr>
            <p:ph type="dt" sz="half" idx="14"/>
          </p:nvPr>
        </p:nvSpPr>
        <p:spPr>
          <a:xfrm>
            <a:off x="24765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Arial" pitchFamily="34" charset="0"/>
              </a:defRPr>
            </a:lvl1pPr>
          </a:lstStyle>
          <a:p>
            <a:fld id="{27EC4AE5-5891-4BE5-82A4-E6396D097E22}" type="datetime1">
              <a:rPr lang="en-US" smtClean="0"/>
              <a:t>11/30/2011</a:t>
            </a:fld>
            <a:endParaRPr lang="en-US"/>
          </a:p>
        </p:txBody>
      </p:sp>
      <p:sp>
        <p:nvSpPr>
          <p:cNvPr id="5" name="Foliennummernplatzhalter 13"/>
          <p:cNvSpPr>
            <a:spLocks noGrp="1"/>
          </p:cNvSpPr>
          <p:nvPr>
            <p:ph type="sldNum" sz="quarter" idx="15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pitchFamily="34" charset="0"/>
              </a:defRPr>
            </a:lvl1pPr>
          </a:lstStyle>
          <a:p>
            <a:fld id="{CD5102D4-4025-46C2-B872-56EA61DCE10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ußzeilenplatzhalter 14"/>
          <p:cNvSpPr>
            <a:spLocks noGrp="1"/>
          </p:cNvSpPr>
          <p:nvPr>
            <p:ph type="ftr" sz="quarter" idx="16"/>
          </p:nvPr>
        </p:nvSpPr>
        <p:spPr>
          <a:xfrm>
            <a:off x="3124200" y="6462713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8479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s with Tex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2310500" y="461663"/>
            <a:ext cx="6604899" cy="396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305050" y="65111"/>
            <a:ext cx="6610350" cy="3960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>
          <a:xfrm>
            <a:off x="247183" y="1055688"/>
            <a:ext cx="8564562" cy="314325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"/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umsplatzhalter 12"/>
          <p:cNvSpPr>
            <a:spLocks noGrp="1"/>
          </p:cNvSpPr>
          <p:nvPr>
            <p:ph type="dt" sz="half" idx="18"/>
          </p:nvPr>
        </p:nvSpPr>
        <p:spPr>
          <a:xfrm>
            <a:off x="24765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Arial" pitchFamily="34" charset="0"/>
              </a:defRPr>
            </a:lvl1pPr>
          </a:lstStyle>
          <a:p>
            <a:fld id="{BBD91399-AEFA-4950-8371-AD327F83A2B2}" type="datetime1">
              <a:rPr lang="en-US" smtClean="0"/>
              <a:t>11/30/2011</a:t>
            </a:fld>
            <a:endParaRPr lang="en-US"/>
          </a:p>
        </p:txBody>
      </p:sp>
      <p:sp>
        <p:nvSpPr>
          <p:cNvPr id="6" name="Foliennummernplatzhalter 13"/>
          <p:cNvSpPr>
            <a:spLocks noGrp="1"/>
          </p:cNvSpPr>
          <p:nvPr>
            <p:ph type="sldNum" sz="quarter" idx="19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pitchFamily="34" charset="0"/>
              </a:defRPr>
            </a:lvl1pPr>
          </a:lstStyle>
          <a:p>
            <a:fld id="{CD5102D4-4025-46C2-B872-56EA61DCE1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ußzeilenplatzhalter 14"/>
          <p:cNvSpPr>
            <a:spLocks noGrp="1"/>
          </p:cNvSpPr>
          <p:nvPr>
            <p:ph type="ftr" sz="quarter" idx="20"/>
          </p:nvPr>
        </p:nvSpPr>
        <p:spPr>
          <a:xfrm>
            <a:off x="3124200" y="6462713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8342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inal Amazon.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2301356" y="448963"/>
            <a:ext cx="6604899" cy="396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305050" y="70699"/>
            <a:ext cx="6610350" cy="3960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4" name="Datumsplatzhalter 12"/>
          <p:cNvSpPr>
            <a:spLocks noGrp="1"/>
          </p:cNvSpPr>
          <p:nvPr>
            <p:ph type="dt" sz="half" idx="14"/>
          </p:nvPr>
        </p:nvSpPr>
        <p:spPr>
          <a:xfrm>
            <a:off x="24765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Arial" pitchFamily="34" charset="0"/>
              </a:defRPr>
            </a:lvl1pPr>
          </a:lstStyle>
          <a:p>
            <a:fld id="{A814F0F6-E7FE-4D0D-AB11-698FC629BDF1}" type="datetime1">
              <a:rPr lang="en-US" smtClean="0"/>
              <a:t>11/30/2011</a:t>
            </a:fld>
            <a:endParaRPr lang="en-US"/>
          </a:p>
        </p:txBody>
      </p:sp>
      <p:sp>
        <p:nvSpPr>
          <p:cNvPr id="5" name="Foliennummernplatzhalter 13"/>
          <p:cNvSpPr>
            <a:spLocks noGrp="1"/>
          </p:cNvSpPr>
          <p:nvPr>
            <p:ph type="sldNum" sz="quarter" idx="15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pitchFamily="34" charset="0"/>
              </a:defRPr>
            </a:lvl1pPr>
          </a:lstStyle>
          <a:p>
            <a:fld id="{CD5102D4-4025-46C2-B872-56EA61DCE10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ußzeilenplatzhalter 14"/>
          <p:cNvSpPr>
            <a:spLocks noGrp="1"/>
          </p:cNvSpPr>
          <p:nvPr>
            <p:ph type="ftr" sz="quarter" idx="16"/>
          </p:nvPr>
        </p:nvSpPr>
        <p:spPr>
          <a:xfrm>
            <a:off x="3124200" y="6462713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37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3438" y="6653213"/>
            <a:ext cx="407987" cy="303212"/>
          </a:xfrm>
          <a:prstGeom prst="rect">
            <a:avLst/>
          </a:prstGeom>
        </p:spPr>
        <p:txBody>
          <a:bodyPr lIns="86493" tIns="43247" rIns="86493" bIns="43247"/>
          <a:lstStyle>
            <a:lvl1pPr algn="r" defTabSz="914485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fld id="{CD5102D4-4025-46C2-B872-56EA61DCE10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1025" y="6697663"/>
            <a:ext cx="2895600" cy="320675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2733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1066800"/>
            <a:ext cx="8832850" cy="1438855"/>
          </a:xfrm>
        </p:spPr>
        <p:txBody>
          <a:bodyPr/>
          <a:lstStyle>
            <a:lvl1pPr>
              <a:buClr>
                <a:srgbClr val="FF9900"/>
              </a:buClr>
              <a:buFont typeface="Wingdings" pitchFamily="2" charset="2"/>
              <a:buChar char="q"/>
              <a:defRPr/>
            </a:lvl1pPr>
            <a:lvl2pPr>
              <a:buClr>
                <a:srgbClr val="FF9900"/>
              </a:buClr>
              <a:buFont typeface="Wingdings" pitchFamily="2" charset="2"/>
              <a:buChar char="q"/>
              <a:defRPr sz="2400" baseline="0"/>
            </a:lvl2pPr>
            <a:lvl3pPr>
              <a:buClr>
                <a:srgbClr val="FF9900"/>
              </a:buClr>
              <a:buFont typeface="Wingdings" pitchFamily="2" charset="2"/>
              <a:buChar char="q"/>
              <a:defRPr/>
            </a:lvl3pPr>
            <a:lvl4pPr>
              <a:buClr>
                <a:srgbClr val="FF9900"/>
              </a:buClr>
              <a:buFont typeface="Wingdings" pitchFamily="2" charset="2"/>
              <a:buChar char="q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02088" y="64119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7A32227D-CAC6-40DB-B7C1-DBEA0806FB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85" y="197167"/>
            <a:ext cx="1962150" cy="4286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16274-85E2-4C58-9CD4-DAD6C73D7265}" type="datetime1">
              <a:rPr lang="en-US" smtClean="0"/>
              <a:t>11/30/2011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Page </a:t>
            </a:r>
            <a:fld id="{7A32227D-CAC6-40DB-B7C1-DBEA0806FB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637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7056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67188" y="6400800"/>
            <a:ext cx="760412" cy="280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33731CFA-0D47-4C59-A9EE-AEBB59355E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pp-cover-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4572000" y="4960938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mtClean="0">
                <a:latin typeface="Frutiger 57Cn"/>
                <a:cs typeface="Arial" pitchFamily="34" charset="0"/>
              </a:rPr>
              <a:t>www.fba.amazon.co.uk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2306638"/>
            <a:ext cx="317500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30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48000" y="5638800"/>
            <a:ext cx="5486400" cy="533400"/>
          </a:xfrm>
          <a:ln/>
        </p:spPr>
        <p:txBody>
          <a:bodyPr/>
          <a:lstStyle>
            <a:lvl1pPr algn="r">
              <a:defRPr sz="12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830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6172200"/>
            <a:ext cx="5486400" cy="369332"/>
          </a:xfrm>
        </p:spPr>
        <p:txBody>
          <a:bodyPr/>
          <a:lstStyle>
            <a:lvl1pPr marL="0" indent="0" algn="r">
              <a:spcBef>
                <a:spcPct val="0"/>
              </a:spcBef>
              <a:buFontTx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72586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1066800"/>
            <a:ext cx="8832850" cy="1438855"/>
          </a:xfrm>
        </p:spPr>
        <p:txBody>
          <a:bodyPr/>
          <a:lstStyle>
            <a:lvl1pPr>
              <a:buClr>
                <a:srgbClr val="FF9900"/>
              </a:buClr>
              <a:buFont typeface="Wingdings" pitchFamily="2" charset="2"/>
              <a:buChar char="q"/>
              <a:defRPr/>
            </a:lvl1pPr>
            <a:lvl2pPr>
              <a:buClr>
                <a:srgbClr val="FF9900"/>
              </a:buClr>
              <a:buFont typeface="Wingdings" pitchFamily="2" charset="2"/>
              <a:buChar char="q"/>
              <a:defRPr sz="2400" baseline="0"/>
            </a:lvl2pPr>
            <a:lvl3pPr>
              <a:buClr>
                <a:srgbClr val="FF9900"/>
              </a:buClr>
              <a:buFont typeface="Wingdings" pitchFamily="2" charset="2"/>
              <a:buChar char="q"/>
              <a:defRPr/>
            </a:lvl3pPr>
            <a:lvl4pPr>
              <a:buClr>
                <a:srgbClr val="FF9900"/>
              </a:buClr>
              <a:buFont typeface="Wingdings" pitchFamily="2" charset="2"/>
              <a:buChar char="q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02088" y="64119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40793360-9569-4932-8C21-AFF072789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1582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350125" y="6457950"/>
            <a:ext cx="16525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000000"/>
                </a:solidFill>
                <a:cs typeface="Arial" pitchFamily="34" charset="0"/>
              </a:rPr>
              <a:t>Amazon Services Europe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68540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575" y="893763"/>
            <a:ext cx="4340225" cy="1541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3763"/>
            <a:ext cx="4340225" cy="1541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14788" y="63865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EF43A792-5C33-4BD4-B0AD-9FB94A20C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2330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16388" y="6464300"/>
            <a:ext cx="811212" cy="217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788A931D-E457-45E7-BD1E-1F4A596BA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0521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67188" y="6400800"/>
            <a:ext cx="760412" cy="280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D890B363-10EB-414F-BDC6-F8DB05A2A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5624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38588" y="63992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F6E52CEB-7FBB-4159-AF01-468D4D771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0580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60788" y="64119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6C622BD1-363A-4FB3-99A1-2FBA3B1E0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9731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350125" y="6457950"/>
            <a:ext cx="1652588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Amazon Services Europe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02088" y="64119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88E2032C-A85E-4432-88EE-EFEFBA3F4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34656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824288" y="64246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C529A798-A585-49D9-8842-71FA5A802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4974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0213" y="228600"/>
            <a:ext cx="2208212" cy="2206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575" y="228600"/>
            <a:ext cx="6472238" cy="2206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02088" y="63992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ED23F0D4-AB5B-4094-9E6F-F2492A975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97249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5720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5575" y="893763"/>
            <a:ext cx="8832850" cy="1541462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52888" y="64119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AB20F5F5-4DB0-43B8-9A56-DAC871989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72873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4008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5575" y="893763"/>
            <a:ext cx="4340225" cy="1541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893763"/>
            <a:ext cx="4340225" cy="1541462"/>
          </a:xfrm>
        </p:spPr>
        <p:txBody>
          <a:bodyPr/>
          <a:lstStyle/>
          <a:p>
            <a:pPr lvl="0"/>
            <a:r>
              <a:rPr lang="en-US" noProof="0" smtClean="0"/>
              <a:t>Click icon to add media</a:t>
            </a:r>
            <a:endParaRPr lang="en-US" noProof="0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862388" y="64119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EF505323-7B80-49C7-96A9-90F36DB1E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81701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mazo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47800"/>
            <a:ext cx="8450343" cy="4525962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Font typeface="Arial" pitchFamily="34" charset="0"/>
              <a:buChar char="•"/>
              <a:defRPr sz="2800" b="1">
                <a:latin typeface="Arial" pitchFamily="34" charset="0"/>
                <a:cs typeface="Arial" pitchFamily="34" charset="0"/>
              </a:defRPr>
            </a:lvl1pPr>
            <a:lvl2pPr marL="539750" indent="-274638">
              <a:buFont typeface="Arial" pitchFamily="34" charset="0"/>
              <a:buChar char="•"/>
              <a:defRPr sz="2400" b="1">
                <a:latin typeface="Arial" pitchFamily="34" charset="0"/>
                <a:cs typeface="Arial" pitchFamily="34" charset="0"/>
              </a:defRPr>
            </a:lvl2pPr>
            <a:lvl3pPr marL="804863" indent="-265113"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 marL="1079500" indent="-274638"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4pPr>
            <a:lvl5pPr marL="1344613" indent="-265113"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2310500" y="461663"/>
            <a:ext cx="6604899" cy="396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305050" y="65111"/>
            <a:ext cx="6610350" cy="3960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Datumsplatzhalter 12"/>
          <p:cNvSpPr>
            <a:spLocks noGrp="1"/>
          </p:cNvSpPr>
          <p:nvPr>
            <p:ph type="dt" sz="half" idx="14"/>
          </p:nvPr>
        </p:nvSpPr>
        <p:spPr>
          <a:xfrm>
            <a:off x="24765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Arial" pitchFamily="34" charset="0"/>
              </a:defRPr>
            </a:lvl1pPr>
          </a:lstStyle>
          <a:p>
            <a:fld id="{F95C51E1-36EE-48D1-AF40-C052D52E4CD4}" type="datetime1">
              <a:rPr lang="en-US" smtClean="0"/>
              <a:t>11/30/2011</a:t>
            </a:fld>
            <a:endParaRPr lang="en-US"/>
          </a:p>
        </p:txBody>
      </p:sp>
      <p:sp>
        <p:nvSpPr>
          <p:cNvPr id="6" name="Foliennummernplatzhalter 13"/>
          <p:cNvSpPr>
            <a:spLocks noGrp="1"/>
          </p:cNvSpPr>
          <p:nvPr>
            <p:ph type="sldNum" sz="quarter" idx="15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pitchFamily="34" charset="0"/>
              </a:defRPr>
            </a:lvl1pPr>
          </a:lstStyle>
          <a:p>
            <a:fld id="{CD5102D4-4025-46C2-B872-56EA61DCE1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ußzeilenplatzhalter 14"/>
          <p:cNvSpPr>
            <a:spLocks noGrp="1"/>
          </p:cNvSpPr>
          <p:nvPr>
            <p:ph type="ftr" sz="quarter" idx="16"/>
          </p:nvPr>
        </p:nvSpPr>
        <p:spPr>
          <a:xfrm>
            <a:off x="3124200" y="6462713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6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575" y="893763"/>
            <a:ext cx="4340225" cy="1541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3763"/>
            <a:ext cx="4340225" cy="1541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14788" y="63865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62E50732-8146-4D51-A560-D018FE9A45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5602" name="Picture 2" descr="C:\Users\caroleh\Pictures\AmazonServices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5" y="235268"/>
            <a:ext cx="196215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16388" y="6464300"/>
            <a:ext cx="811212" cy="217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2596D906-AB44-4244-AFD2-192A1EB63F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6626" name="Picture 2" descr="C:\Users\caroleh\Pictures\AmazonServices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205" y="196215"/>
            <a:ext cx="196215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67188" y="6400800"/>
            <a:ext cx="760412" cy="280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33731CFA-0D47-4C59-A9EE-AEBB59355E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7650" name="Picture 2" descr="C:\Users\caroleh\Pictures\AmazonServices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166688"/>
            <a:ext cx="196215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38588" y="63992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AACB51F5-F2EE-4CBD-850F-2A33A5CBF3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8674" name="Picture 2" descr="C:\Users\caroleh\Pictures\AmazonServices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785" y="174308"/>
            <a:ext cx="196215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60788" y="64119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F92A61EA-01AF-48DF-9CB7-29EBEDB36E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9698" name="Picture 2" descr="C:\Users\caroleh\Pictures\AmazonServices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180975"/>
            <a:ext cx="196215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02088" y="64119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293E4E0-9C57-4295-9D8F-1E9C71B6B7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722" name="Picture 2" descr="C:\Users\caroleh\Pictures\AmazonServices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785" y="128588"/>
            <a:ext cx="196215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pp-btm-2b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248400"/>
            <a:ext cx="9144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5575" y="1114425"/>
            <a:ext cx="8832850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50125" y="6457950"/>
            <a:ext cx="1652588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Amazon Services Europe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0" r:id="rId1"/>
    <p:sldLayoutId id="2147485201" r:id="rId2"/>
    <p:sldLayoutId id="2147485202" r:id="rId3"/>
    <p:sldLayoutId id="2147485203" r:id="rId4"/>
    <p:sldLayoutId id="2147485204" r:id="rId5"/>
    <p:sldLayoutId id="2147485205" r:id="rId6"/>
    <p:sldLayoutId id="2147485206" r:id="rId7"/>
    <p:sldLayoutId id="2147485207" r:id="rId8"/>
    <p:sldLayoutId id="2147485208" r:id="rId9"/>
    <p:sldLayoutId id="2147485209" r:id="rId10"/>
    <p:sldLayoutId id="2147485210" r:id="rId11"/>
    <p:sldLayoutId id="2147485211" r:id="rId12"/>
    <p:sldLayoutId id="2147485212" r:id="rId1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+mj-lt"/>
          <a:ea typeface="ＭＳ Ｐゴシック" pitchFamily="28" charset="-128"/>
          <a:cs typeface="ＭＳ Ｐゴシック" pitchFamily="-106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pitchFamily="28" charset="-128"/>
          <a:cs typeface="ＭＳ Ｐゴシック" pitchFamily="-106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pitchFamily="28" charset="-128"/>
          <a:cs typeface="ＭＳ Ｐゴシック" pitchFamily="-106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pitchFamily="28" charset="-128"/>
          <a:cs typeface="ＭＳ Ｐゴシック" pitchFamily="-106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pitchFamily="28" charset="-128"/>
          <a:cs typeface="ＭＳ Ｐゴシック" pitchFamily="-106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9pPr>
    </p:titleStyle>
    <p:bodyStyle>
      <a:lvl1pPr marL="349250" indent="-349250" algn="l" rtl="0" eaLnBrk="0" fontAlgn="base" hangingPunct="0">
        <a:spcBef>
          <a:spcPct val="25000"/>
        </a:spcBef>
        <a:spcAft>
          <a:spcPct val="0"/>
        </a:spcAft>
        <a:buClr>
          <a:srgbClr val="FF9900"/>
        </a:buClr>
        <a:buFont typeface="Wingdings" pitchFamily="2" charset="2"/>
        <a:buChar char="q"/>
        <a:defRPr sz="2400">
          <a:solidFill>
            <a:srgbClr val="000000"/>
          </a:solidFill>
          <a:latin typeface="+mn-lt"/>
          <a:ea typeface="ＭＳ Ｐゴシック" pitchFamily="28" charset="-128"/>
          <a:cs typeface="ＭＳ Ｐゴシック" pitchFamily="-106" charset="-128"/>
        </a:defRPr>
      </a:lvl1pPr>
      <a:lvl2pPr marL="746125" indent="-401638" algn="l" rtl="0" eaLnBrk="0" fontAlgn="base" hangingPunct="0">
        <a:spcBef>
          <a:spcPct val="25000"/>
        </a:spcBef>
        <a:spcAft>
          <a:spcPct val="0"/>
        </a:spcAft>
        <a:buClr>
          <a:srgbClr val="FF9900"/>
        </a:buClr>
        <a:buFont typeface="Wingdings" pitchFamily="2" charset="2"/>
        <a:buChar char="q"/>
        <a:defRPr sz="2000">
          <a:solidFill>
            <a:srgbClr val="000000"/>
          </a:solidFill>
          <a:latin typeface="+mn-lt"/>
          <a:ea typeface="ＭＳ Ｐゴシック" pitchFamily="28" charset="-128"/>
        </a:defRPr>
      </a:lvl2pPr>
      <a:lvl3pPr marL="1031875" indent="-238125" algn="l" defTabSz="968375" rtl="0" eaLnBrk="0" fontAlgn="base" hangingPunct="0">
        <a:spcBef>
          <a:spcPct val="25000"/>
        </a:spcBef>
        <a:spcAft>
          <a:spcPct val="0"/>
        </a:spcAft>
        <a:buClr>
          <a:srgbClr val="FF9900"/>
        </a:buClr>
        <a:buFont typeface="Wingdings" pitchFamily="2" charset="2"/>
        <a:buChar char="q"/>
        <a:defRPr sz="1600">
          <a:solidFill>
            <a:srgbClr val="000000"/>
          </a:solidFill>
          <a:latin typeface="+mn-lt"/>
          <a:ea typeface="ＭＳ Ｐゴシック" pitchFamily="28" charset="-128"/>
        </a:defRPr>
      </a:lvl3pPr>
      <a:lvl4pPr marL="1144588" indent="-169863" algn="l" rtl="0" eaLnBrk="0" fontAlgn="base" hangingPunct="0">
        <a:spcBef>
          <a:spcPct val="25000"/>
        </a:spcBef>
        <a:spcAft>
          <a:spcPct val="0"/>
        </a:spcAft>
        <a:buClr>
          <a:srgbClr val="FF9900"/>
        </a:buClr>
        <a:buFont typeface="Wingdings" pitchFamily="2" charset="2"/>
        <a:buChar char="q"/>
        <a:defRPr sz="1400">
          <a:solidFill>
            <a:srgbClr val="000000"/>
          </a:solidFill>
          <a:latin typeface="+mn-lt"/>
          <a:ea typeface="ＭＳ Ｐゴシック" pitchFamily="28" charset="-128"/>
        </a:defRPr>
      </a:lvl4pPr>
      <a:lvl5pPr marL="1428750" indent="-169863" algn="l" rtl="0" eaLnBrk="0" fontAlgn="base" hangingPunct="0">
        <a:spcBef>
          <a:spcPct val="25000"/>
        </a:spcBef>
        <a:spcAft>
          <a:spcPct val="0"/>
        </a:spcAft>
        <a:buClr>
          <a:srgbClr val="FF9900"/>
        </a:buClr>
        <a:buFont typeface="Wingdings" pitchFamily="2" charset="2"/>
        <a:buChar char="q"/>
        <a:defRPr sz="1200">
          <a:solidFill>
            <a:srgbClr val="000000"/>
          </a:solidFill>
          <a:latin typeface="+mn-lt"/>
          <a:ea typeface="ＭＳ Ｐゴシック" pitchFamily="28" charset="-128"/>
        </a:defRPr>
      </a:lvl5pPr>
      <a:lvl6pPr marL="1885950" indent="-169863" algn="l" rtl="0" fontAlgn="base">
        <a:spcBef>
          <a:spcPct val="25000"/>
        </a:spcBef>
        <a:spcAft>
          <a:spcPct val="0"/>
        </a:spcAft>
        <a:buClr>
          <a:srgbClr val="000000"/>
        </a:buClr>
        <a:buBlip>
          <a:blip r:embed="rId16"/>
        </a:buBlip>
        <a:defRPr sz="1200">
          <a:solidFill>
            <a:srgbClr val="000000"/>
          </a:solidFill>
          <a:latin typeface="+mn-lt"/>
        </a:defRPr>
      </a:lvl6pPr>
      <a:lvl7pPr marL="2343150" indent="-169863" algn="l" rtl="0" fontAlgn="base">
        <a:spcBef>
          <a:spcPct val="25000"/>
        </a:spcBef>
        <a:spcAft>
          <a:spcPct val="0"/>
        </a:spcAft>
        <a:buClr>
          <a:srgbClr val="000000"/>
        </a:buClr>
        <a:buBlip>
          <a:blip r:embed="rId16"/>
        </a:buBlip>
        <a:defRPr sz="1200">
          <a:solidFill>
            <a:srgbClr val="000000"/>
          </a:solidFill>
          <a:latin typeface="+mn-lt"/>
        </a:defRPr>
      </a:lvl7pPr>
      <a:lvl8pPr marL="2800350" indent="-169863" algn="l" rtl="0" fontAlgn="base">
        <a:spcBef>
          <a:spcPct val="25000"/>
        </a:spcBef>
        <a:spcAft>
          <a:spcPct val="0"/>
        </a:spcAft>
        <a:buClr>
          <a:srgbClr val="000000"/>
        </a:buClr>
        <a:buBlip>
          <a:blip r:embed="rId16"/>
        </a:buBlip>
        <a:defRPr sz="1200">
          <a:solidFill>
            <a:srgbClr val="000000"/>
          </a:solidFill>
          <a:latin typeface="+mn-lt"/>
        </a:defRPr>
      </a:lvl8pPr>
      <a:lvl9pPr marL="3257550" indent="-169863" algn="l" rtl="0" fontAlgn="base">
        <a:spcBef>
          <a:spcPct val="25000"/>
        </a:spcBef>
        <a:spcAft>
          <a:spcPct val="0"/>
        </a:spcAft>
        <a:buClr>
          <a:srgbClr val="000000"/>
        </a:buClr>
        <a:buBlip>
          <a:blip r:embed="rId16"/>
        </a:buBlip>
        <a:defRPr sz="12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524000" cy="46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14" r:id="rId1"/>
    <p:sldLayoutId id="2147485215" r:id="rId2"/>
    <p:sldLayoutId id="2147485216" r:id="rId3"/>
    <p:sldLayoutId id="2147485217" r:id="rId4"/>
    <p:sldLayoutId id="2147485218" r:id="rId5"/>
    <p:sldLayoutId id="2147485219" r:id="rId6"/>
    <p:sldLayoutId id="2147485220" r:id="rId7"/>
    <p:sldLayoutId id="2147485221" r:id="rId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Frutiger 45 Light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Frutiger 45 Light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Frutiger 45 Light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Frutiger 45 Light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Frutiger 45 Light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pp-btm-2b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5575" y="1114425"/>
            <a:ext cx="883285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Box 5"/>
          <p:cNvSpPr txBox="1">
            <a:spLocks noChangeArrowheads="1"/>
          </p:cNvSpPr>
          <p:nvPr/>
        </p:nvSpPr>
        <p:spPr bwMode="auto">
          <a:xfrm>
            <a:off x="7350125" y="6457950"/>
            <a:ext cx="16525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000000"/>
                </a:solidFill>
                <a:cs typeface="Arial" pitchFamily="34" charset="0"/>
              </a:rPr>
              <a:t>Amazon Services Europe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524000" cy="46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5223" r:id="rId1"/>
    <p:sldLayoutId id="2147485224" r:id="rId2"/>
    <p:sldLayoutId id="2147485225" r:id="rId3"/>
    <p:sldLayoutId id="2147485226" r:id="rId4"/>
    <p:sldLayoutId id="2147485227" r:id="rId5"/>
    <p:sldLayoutId id="2147485228" r:id="rId6"/>
    <p:sldLayoutId id="2147485229" r:id="rId7"/>
    <p:sldLayoutId id="2147485230" r:id="rId8"/>
    <p:sldLayoutId id="2147485231" r:id="rId9"/>
    <p:sldLayoutId id="2147485232" r:id="rId10"/>
    <p:sldLayoutId id="2147485233" r:id="rId11"/>
    <p:sldLayoutId id="2147485234" r:id="rId12"/>
    <p:sldLayoutId id="2147485235" r:id="rId13"/>
    <p:sldLayoutId id="2147485236" r:id="rId1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+mj-lt"/>
          <a:ea typeface="ＭＳ Ｐゴシック" pitchFamily="28" charset="-128"/>
          <a:cs typeface="ＭＳ Ｐゴシック" pitchFamily="-106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pitchFamily="28" charset="-128"/>
          <a:cs typeface="ＭＳ Ｐゴシック" pitchFamily="-106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pitchFamily="28" charset="-128"/>
          <a:cs typeface="ＭＳ Ｐゴシック" pitchFamily="-106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pitchFamily="28" charset="-128"/>
          <a:cs typeface="ＭＳ Ｐゴシック" pitchFamily="-106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pitchFamily="28" charset="-128"/>
          <a:cs typeface="ＭＳ Ｐゴシック" pitchFamily="-106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9pPr>
    </p:titleStyle>
    <p:bodyStyle>
      <a:lvl1pPr marL="349250" indent="-349250" algn="l" rtl="0" eaLnBrk="1" fontAlgn="base" hangingPunct="1">
        <a:spcBef>
          <a:spcPct val="25000"/>
        </a:spcBef>
        <a:spcAft>
          <a:spcPct val="0"/>
        </a:spcAft>
        <a:buClr>
          <a:srgbClr val="FF9900"/>
        </a:buClr>
        <a:buFont typeface="Wingdings" pitchFamily="2" charset="2"/>
        <a:buChar char="q"/>
        <a:defRPr sz="2400">
          <a:solidFill>
            <a:srgbClr val="000000"/>
          </a:solidFill>
          <a:latin typeface="+mn-lt"/>
          <a:ea typeface="ＭＳ Ｐゴシック" pitchFamily="28" charset="-128"/>
          <a:cs typeface="ＭＳ Ｐゴシック" pitchFamily="-106" charset="-128"/>
        </a:defRPr>
      </a:lvl1pPr>
      <a:lvl2pPr marL="746125" indent="-401638" algn="l" rtl="0" eaLnBrk="1" fontAlgn="base" hangingPunct="1">
        <a:spcBef>
          <a:spcPct val="25000"/>
        </a:spcBef>
        <a:spcAft>
          <a:spcPct val="0"/>
        </a:spcAft>
        <a:buClr>
          <a:srgbClr val="FF9900"/>
        </a:buClr>
        <a:buFont typeface="Wingdings" pitchFamily="2" charset="2"/>
        <a:buChar char="q"/>
        <a:defRPr sz="2000">
          <a:solidFill>
            <a:srgbClr val="000000"/>
          </a:solidFill>
          <a:latin typeface="+mn-lt"/>
          <a:ea typeface="ＭＳ Ｐゴシック" pitchFamily="28" charset="-128"/>
        </a:defRPr>
      </a:lvl2pPr>
      <a:lvl3pPr marL="1031875" indent="-238125" algn="l" defTabSz="968375" rtl="0" eaLnBrk="1" fontAlgn="base" hangingPunct="1">
        <a:spcBef>
          <a:spcPct val="25000"/>
        </a:spcBef>
        <a:spcAft>
          <a:spcPct val="0"/>
        </a:spcAft>
        <a:buClr>
          <a:srgbClr val="FF9900"/>
        </a:buClr>
        <a:buFont typeface="Wingdings" pitchFamily="2" charset="2"/>
        <a:buChar char="q"/>
        <a:defRPr sz="1600">
          <a:solidFill>
            <a:srgbClr val="000000"/>
          </a:solidFill>
          <a:latin typeface="+mn-lt"/>
          <a:ea typeface="ＭＳ Ｐゴシック" pitchFamily="28" charset="-128"/>
        </a:defRPr>
      </a:lvl3pPr>
      <a:lvl4pPr marL="1144588" indent="-169863" algn="l" rtl="0" eaLnBrk="1" fontAlgn="base" hangingPunct="1">
        <a:spcBef>
          <a:spcPct val="25000"/>
        </a:spcBef>
        <a:spcAft>
          <a:spcPct val="0"/>
        </a:spcAft>
        <a:buClr>
          <a:srgbClr val="FF9900"/>
        </a:buClr>
        <a:buFont typeface="Wingdings" pitchFamily="2" charset="2"/>
        <a:buChar char="q"/>
        <a:defRPr sz="1400">
          <a:solidFill>
            <a:srgbClr val="000000"/>
          </a:solidFill>
          <a:latin typeface="+mn-lt"/>
          <a:ea typeface="ＭＳ Ｐゴシック" pitchFamily="28" charset="-128"/>
        </a:defRPr>
      </a:lvl4pPr>
      <a:lvl5pPr marL="1428750" indent="-169863" algn="l" rtl="0" eaLnBrk="1" fontAlgn="base" hangingPunct="1">
        <a:spcBef>
          <a:spcPct val="25000"/>
        </a:spcBef>
        <a:spcAft>
          <a:spcPct val="0"/>
        </a:spcAft>
        <a:buClr>
          <a:srgbClr val="FF9900"/>
        </a:buClr>
        <a:buFont typeface="Wingdings" pitchFamily="2" charset="2"/>
        <a:buChar char="q"/>
        <a:defRPr sz="1200">
          <a:solidFill>
            <a:srgbClr val="000000"/>
          </a:solidFill>
          <a:latin typeface="+mn-lt"/>
          <a:ea typeface="ＭＳ Ｐゴシック" pitchFamily="28" charset="-128"/>
        </a:defRPr>
      </a:lvl5pPr>
      <a:lvl6pPr marL="1885950" indent="-169863" algn="l" rtl="0" eaLnBrk="1" fontAlgn="base" hangingPunct="1">
        <a:spcBef>
          <a:spcPct val="25000"/>
        </a:spcBef>
        <a:spcAft>
          <a:spcPct val="0"/>
        </a:spcAft>
        <a:buClr>
          <a:srgbClr val="000000"/>
        </a:buClr>
        <a:buBlip>
          <a:blip r:embed="rId18"/>
        </a:buBlip>
        <a:defRPr sz="1200">
          <a:solidFill>
            <a:srgbClr val="000000"/>
          </a:solidFill>
          <a:latin typeface="+mn-lt"/>
        </a:defRPr>
      </a:lvl6pPr>
      <a:lvl7pPr marL="2343150" indent="-169863" algn="l" rtl="0" eaLnBrk="1" fontAlgn="base" hangingPunct="1">
        <a:spcBef>
          <a:spcPct val="25000"/>
        </a:spcBef>
        <a:spcAft>
          <a:spcPct val="0"/>
        </a:spcAft>
        <a:buClr>
          <a:srgbClr val="000000"/>
        </a:buClr>
        <a:buBlip>
          <a:blip r:embed="rId18"/>
        </a:buBlip>
        <a:defRPr sz="1200">
          <a:solidFill>
            <a:srgbClr val="000000"/>
          </a:solidFill>
          <a:latin typeface="+mn-lt"/>
        </a:defRPr>
      </a:lvl7pPr>
      <a:lvl8pPr marL="2800350" indent="-169863" algn="l" rtl="0" eaLnBrk="1" fontAlgn="base" hangingPunct="1">
        <a:spcBef>
          <a:spcPct val="25000"/>
        </a:spcBef>
        <a:spcAft>
          <a:spcPct val="0"/>
        </a:spcAft>
        <a:buClr>
          <a:srgbClr val="000000"/>
        </a:buClr>
        <a:buBlip>
          <a:blip r:embed="rId18"/>
        </a:buBlip>
        <a:defRPr sz="1200">
          <a:solidFill>
            <a:srgbClr val="000000"/>
          </a:solidFill>
          <a:latin typeface="+mn-lt"/>
        </a:defRPr>
      </a:lvl8pPr>
      <a:lvl9pPr marL="3257550" indent="-169863" algn="l" rtl="0" eaLnBrk="1" fontAlgn="base" hangingPunct="1">
        <a:spcBef>
          <a:spcPct val="25000"/>
        </a:spcBef>
        <a:spcAft>
          <a:spcPct val="0"/>
        </a:spcAft>
        <a:buClr>
          <a:srgbClr val="000000"/>
        </a:buClr>
        <a:buBlip>
          <a:blip r:embed="rId18"/>
        </a:buBlip>
        <a:defRPr sz="12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s://sellercentral-europe.amazon.com/gp/help/200197960/ref=ag_200197960_cont_28141" TargetMode="External"/><Relationship Id="rId7" Type="http://schemas.openxmlformats.org/officeDocument/2006/relationships/image" Target="../media/image27.png"/><Relationship Id="rId2" Type="http://schemas.openxmlformats.org/officeDocument/2006/relationships/hyperlink" Target="https://sellercentral-europe.amazon.com/gp/help/help-page.html/ref=ag_200135620_cont_scsearch?ie=UTF8&amp;itemID=200135620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ellercentral-europe.amazon.com/gp/help/help-popup.html/ref=ag_200205250_cont_custmetric?ie=UTF8&amp;itemID=200205250&amp;language=en_GB" TargetMode="External"/><Relationship Id="rId2" Type="http://schemas.openxmlformats.org/officeDocument/2006/relationships/hyperlink" Target="https://sellercentral-europe.amazon.com/gp/help/help-popup.html?_encoding=UTF8&amp;itemID=200549770" TargetMode="Externa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sellercentral-europe.amazon.com/gp/help/help.html/ref=ag_200288200_cont_200417690?ie=UTF8&amp;itemID=200288200&amp;language=en_GB" TargetMode="External"/><Relationship Id="rId3" Type="http://schemas.openxmlformats.org/officeDocument/2006/relationships/hyperlink" Target="https://sellercentral-europe.amazon.com/gp/help/help.html/ref=ag_200403880_cont_help?ie=UTF8&amp;itemID=200403880&amp;language=en_GB" TargetMode="External"/><Relationship Id="rId7" Type="http://schemas.openxmlformats.org/officeDocument/2006/relationships/hyperlink" Target="https://sellercentral-europe.amazon.com/gp/help/help.html/ref=ag_200370550_cont_help?ie=UTF8&amp;itemID=200370550&amp;language=en_GB" TargetMode="External"/><Relationship Id="rId2" Type="http://schemas.openxmlformats.org/officeDocument/2006/relationships/hyperlink" Target="https://sellercentral-europe.amazon.com/gp/help/help.html/ref=ag_34601_cont_27601?ie=UTF8&amp;itemID=34601&amp;language=en_GB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sellercentral-europe.amazon.com/gp/help/help.html/ref=ag_200436920_cont_help?ie=UTF8&amp;itemID=200436920&amp;language=en_GB" TargetMode="External"/><Relationship Id="rId5" Type="http://schemas.openxmlformats.org/officeDocument/2006/relationships/hyperlink" Target="https://sellercentral-europe.amazon.com/gp/help/help.html/ref=ag_200259170_cont_help?ie=UTF8&amp;itemID=200259170&amp;language=en_GB" TargetMode="External"/><Relationship Id="rId10" Type="http://schemas.openxmlformats.org/officeDocument/2006/relationships/hyperlink" Target="http://services.amazon.co.uk/resources/events-webinars/" TargetMode="External"/><Relationship Id="rId4" Type="http://schemas.openxmlformats.org/officeDocument/2006/relationships/hyperlink" Target="https://sellercentral-europe.amazon.com/gp/help/help.html/ref=ag_1661_cont_help?ie=UTF8&amp;itemID=1661&amp;language=en_GB" TargetMode="External"/><Relationship Id="rId9" Type="http://schemas.openxmlformats.org/officeDocument/2006/relationships/hyperlink" Target="https://sellercentral-europe.amazon.com/gp/help/help.html/ref=ag_10441_cont_help?ie=UTF8&amp;itemID=10441&amp;language=en_GB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services.amazon.co.uk/resources/events-webinars/" TargetMode="Externa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ellercentral-europe.amazon.com/gp/help/help-popup.html/ref=ag_200633570_cont_sitereport?ie=UTF8&amp;itemID=20063357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sellercentral-europe.amazon.com/gp/help/help-popup.html?ie=UTF8&amp;itemID=200403880" TargetMode="Externa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sellercentral-europe.amazon.com/gp/help/help-page.html/ref=ag_33051_cont_33091?isLink=1&amp;itemID=33051" TargetMode="Externa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0.png"/><Relationship Id="rId5" Type="http://schemas.openxmlformats.org/officeDocument/2006/relationships/hyperlink" Target="https://sellercentral-europe.amazon.com/gp/help/help-page.html/ref=ag_1661_cont_33051?itemID=1661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2163859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Tips for Seller Success this Christmas and beyond</a:t>
            </a:r>
            <a:endParaRPr 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2850" y="6304002"/>
            <a:ext cx="5391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000000"/>
                </a:solidFill>
              </a:rPr>
              <a:t>Confidential </a:t>
            </a:r>
            <a:r>
              <a:rPr lang="en-GB" sz="1000" dirty="0">
                <a:solidFill>
                  <a:srgbClr val="000000"/>
                </a:solidFill>
              </a:rPr>
              <a:t>© 1996-2011, Amazon.com, Inc. or its affiliates.  All rights reserved.</a:t>
            </a:r>
            <a:endParaRPr lang="en-US" sz="10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1028" name="Picture 4" descr="C:\Users\caroleh\AppData\Local\Microsoft\Windows\Temporary Internet Files\Content.IE5\ESQ34BWP\MP90043046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269" y="2754437"/>
            <a:ext cx="3303461" cy="33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190750" y="87313"/>
            <a:ext cx="2543175" cy="341312"/>
          </a:xfrm>
        </p:spPr>
        <p:txBody>
          <a:bodyPr/>
          <a:lstStyle/>
          <a:p>
            <a:r>
              <a:rPr lang="fr-FR" sz="2000" i="1" dirty="0" smtClean="0">
                <a:latin typeface="Arial" pitchFamily="34" charset="0"/>
              </a:rPr>
              <a:t>Agenda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87985" y="1598433"/>
            <a:ext cx="8079740" cy="3135491"/>
          </a:xfrm>
        </p:spPr>
        <p:txBody>
          <a:bodyPr/>
          <a:lstStyle/>
          <a:p>
            <a:pPr lvl="1">
              <a:buFont typeface="Wingdings" pitchFamily="2" charset="2"/>
              <a:buChar char="q"/>
            </a:pPr>
            <a:r>
              <a:rPr lang="en-GB" dirty="0" smtClean="0"/>
              <a:t> Analysing your sales with the Business Reports</a:t>
            </a:r>
          </a:p>
          <a:p>
            <a:pPr lvl="1">
              <a:buFont typeface="Wingdings" pitchFamily="2" charset="2"/>
              <a:buChar char="q"/>
            </a:pPr>
            <a:r>
              <a:rPr lang="en-GB" dirty="0" smtClean="0"/>
              <a:t> Getting your products discovered</a:t>
            </a:r>
          </a:p>
          <a:p>
            <a:pPr lvl="1">
              <a:buFont typeface="Wingdings" pitchFamily="2" charset="2"/>
              <a:buChar char="q"/>
            </a:pPr>
            <a:r>
              <a:rPr lang="en-GB" dirty="0" smtClean="0"/>
              <a:t> Planning for the rush</a:t>
            </a:r>
          </a:p>
          <a:p>
            <a:pPr lvl="1">
              <a:buFont typeface="Wingdings" pitchFamily="2" charset="2"/>
              <a:buChar char="q"/>
            </a:pPr>
            <a:r>
              <a:rPr lang="en-GB" dirty="0" smtClean="0"/>
              <a:t> Keeping customers in mind</a:t>
            </a:r>
          </a:p>
          <a:p>
            <a:pPr lvl="1">
              <a:buFont typeface="Wingdings" pitchFamily="2" charset="2"/>
              <a:buChar char="q"/>
            </a:pPr>
            <a:r>
              <a:rPr lang="en-GB" dirty="0" smtClean="0"/>
              <a:t>Summary</a:t>
            </a:r>
          </a:p>
          <a:p>
            <a:pPr lvl="1">
              <a:buFont typeface="Wingdings" pitchFamily="2" charset="2"/>
              <a:buChar char="q"/>
            </a:pPr>
            <a:r>
              <a:rPr lang="en-GB" dirty="0" smtClean="0"/>
              <a:t> Q&amp;A</a:t>
            </a:r>
          </a:p>
          <a:p>
            <a:pPr lvl="1">
              <a:buFont typeface="Wingdings" pitchFamily="2" charset="2"/>
              <a:buChar char="q"/>
            </a:pPr>
            <a:r>
              <a:rPr lang="en-GB" dirty="0" smtClean="0"/>
              <a:t> Useful References</a:t>
            </a:r>
            <a:endParaRPr lang="en-GB" dirty="0" smtClean="0"/>
          </a:p>
        </p:txBody>
      </p:sp>
      <p:sp>
        <p:nvSpPr>
          <p:cNvPr id="17412" name="Espace réservé du numéro de diapositive 17"/>
          <p:cNvSpPr>
            <a:spLocks noGrp="1"/>
          </p:cNvSpPr>
          <p:nvPr>
            <p:ph type="sldNum" sz="quarter" idx="11"/>
          </p:nvPr>
        </p:nvSpPr>
        <p:spPr bwMode="auto">
          <a:xfrm>
            <a:off x="4167187" y="6400800"/>
            <a:ext cx="776287" cy="280988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 smtClean="0">
                <a:ea typeface="Tahoma" pitchFamily="34" charset="0"/>
                <a:cs typeface="Tahoma" pitchFamily="34" charset="0"/>
              </a:rPr>
              <a:t>Page </a:t>
            </a:r>
            <a:fld id="{7B67C227-0B33-47B1-802F-AE0D1B60E2B8}" type="slidenum">
              <a:rPr lang="en-US" sz="1100" smtClean="0">
                <a:ea typeface="Tahoma" pitchFamily="34" charset="0"/>
                <a:cs typeface="Tahoma" pitchFamily="34" charset="0"/>
              </a:rPr>
              <a:pPr>
                <a:defRPr/>
              </a:pPr>
              <a:t>10</a:t>
            </a:fld>
            <a:endParaRPr lang="en-US" sz="1100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9150" y="2628900"/>
            <a:ext cx="3609975" cy="53340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100" dirty="0">
              <a:solidFill>
                <a:prstClr val="black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6276975" y="2714625"/>
            <a:ext cx="2324100" cy="895350"/>
          </a:xfrm>
          <a:prstGeom prst="wedgeRoundRectCallout">
            <a:avLst>
              <a:gd name="adj1" fmla="val -122472"/>
              <a:gd name="adj2" fmla="val -31554"/>
              <a:gd name="adj3" fmla="val 16667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2.3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million items were ordered on Amazon.co.uk on 6th December 2010, that is 27 items per second. </a:t>
            </a:r>
            <a:endParaRPr lang="en-US" sz="1200" dirty="0">
              <a:solidFill>
                <a:prstClr val="black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957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216150" y="76200"/>
            <a:ext cx="6705600" cy="457200"/>
          </a:xfrm>
        </p:spPr>
        <p:txBody>
          <a:bodyPr/>
          <a:lstStyle/>
          <a:p>
            <a:r>
              <a:rPr lang="en-US" sz="2000" i="1" dirty="0" smtClean="0">
                <a:latin typeface="Arial" pitchFamily="34" charset="0"/>
              </a:rPr>
              <a:t>Planning for the rush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30200" y="1012671"/>
            <a:ext cx="8274050" cy="3708708"/>
          </a:xfrm>
        </p:spPr>
        <p:txBody>
          <a:bodyPr/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Is your inventory fully up to date?</a:t>
            </a:r>
          </a:p>
          <a:p>
            <a:endParaRPr lang="en-GB" sz="1800" dirty="0">
              <a:latin typeface="Arial" pitchFamily="34" charset="0"/>
              <a:cs typeface="Arial" pitchFamily="34" charset="0"/>
            </a:endParaRPr>
          </a:p>
          <a:p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GB" sz="11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GB" sz="1100" dirty="0">
              <a:latin typeface="Arial" pitchFamily="34" charset="0"/>
              <a:cs typeface="Arial" pitchFamily="34" charset="0"/>
            </a:endParaRPr>
          </a:p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Are you ready to take orders from multiple channels?</a:t>
            </a:r>
          </a:p>
          <a:p>
            <a:endParaRPr lang="en-GB" sz="1800" dirty="0">
              <a:latin typeface="Arial" pitchFamily="34" charset="0"/>
              <a:cs typeface="Arial" pitchFamily="34" charset="0"/>
            </a:endParaRPr>
          </a:p>
          <a:p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GB" sz="11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GB" sz="1100" dirty="0">
              <a:latin typeface="Arial" pitchFamily="34" charset="0"/>
              <a:cs typeface="Arial" pitchFamily="34" charset="0"/>
            </a:endParaRPr>
          </a:p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Are you using FBA to increase your fulfilment capacity and offer a better shopping experience?</a:t>
            </a:r>
            <a:endParaRPr lang="en-GB" sz="1800" dirty="0">
              <a:latin typeface="Arial" pitchFamily="34" charset="0"/>
              <a:cs typeface="Arial" pitchFamily="34" charset="0"/>
            </a:endParaRP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400" dirty="0" smtClean="0"/>
              <a:t>	</a:t>
            </a:r>
          </a:p>
          <a:p>
            <a:endParaRPr lang="en-US" sz="1400" dirty="0" smtClean="0"/>
          </a:p>
        </p:txBody>
      </p:sp>
      <p:sp>
        <p:nvSpPr>
          <p:cNvPr id="36868" name="Espace réservé du numéro de diapositive 17"/>
          <p:cNvSpPr>
            <a:spLocks noGrp="1"/>
          </p:cNvSpPr>
          <p:nvPr>
            <p:ph type="sldNum" sz="quarter" idx="11"/>
          </p:nvPr>
        </p:nvSpPr>
        <p:spPr bwMode="auto">
          <a:xfrm>
            <a:off x="4167188" y="6400800"/>
            <a:ext cx="760412" cy="280988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 smtClean="0">
                <a:ea typeface="ＭＳ Ｐゴシック" pitchFamily="28" charset="-128"/>
              </a:rPr>
              <a:t>Page </a:t>
            </a:r>
            <a:fld id="{017A1F94-0432-4CBE-A1CC-BF5DD8EADCA9}" type="slidenum">
              <a:rPr lang="en-US" sz="1100" smtClean="0">
                <a:ea typeface="ＭＳ Ｐゴシック" pitchFamily="28" charset="-128"/>
              </a:rPr>
              <a:pPr>
                <a:defRPr/>
              </a:pPr>
              <a:t>11</a:t>
            </a:fld>
            <a:endParaRPr lang="en-US" sz="1100" dirty="0" smtClean="0">
              <a:ea typeface="ＭＳ Ｐゴシック" pitchFamily="28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48" y="1337633"/>
            <a:ext cx="5829302" cy="131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5" y="3190875"/>
            <a:ext cx="40862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5214937"/>
            <a:ext cx="772477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190750" y="87313"/>
            <a:ext cx="2543175" cy="341312"/>
          </a:xfrm>
        </p:spPr>
        <p:txBody>
          <a:bodyPr/>
          <a:lstStyle/>
          <a:p>
            <a:r>
              <a:rPr lang="fr-FR" sz="2000" i="1" dirty="0" smtClean="0">
                <a:latin typeface="Arial" pitchFamily="34" charset="0"/>
              </a:rPr>
              <a:t>Agenda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87985" y="1598433"/>
            <a:ext cx="8079740" cy="3135491"/>
          </a:xfrm>
        </p:spPr>
        <p:txBody>
          <a:bodyPr/>
          <a:lstStyle/>
          <a:p>
            <a:pPr lvl="1">
              <a:buFont typeface="Wingdings" pitchFamily="2" charset="2"/>
              <a:buChar char="q"/>
            </a:pPr>
            <a:r>
              <a:rPr lang="en-GB" dirty="0" smtClean="0"/>
              <a:t> Analysing your sales with the Business Reports</a:t>
            </a:r>
          </a:p>
          <a:p>
            <a:pPr lvl="1">
              <a:buFont typeface="Wingdings" pitchFamily="2" charset="2"/>
              <a:buChar char="q"/>
            </a:pPr>
            <a:r>
              <a:rPr lang="en-GB" dirty="0" smtClean="0"/>
              <a:t> Getting your products discovered</a:t>
            </a:r>
          </a:p>
          <a:p>
            <a:pPr lvl="1">
              <a:buFont typeface="Wingdings" pitchFamily="2" charset="2"/>
              <a:buChar char="q"/>
            </a:pPr>
            <a:r>
              <a:rPr lang="en-GB" dirty="0" smtClean="0"/>
              <a:t> Planning for the rush</a:t>
            </a:r>
          </a:p>
          <a:p>
            <a:pPr lvl="1">
              <a:buFont typeface="Wingdings" pitchFamily="2" charset="2"/>
              <a:buChar char="q"/>
            </a:pPr>
            <a:r>
              <a:rPr lang="en-GB" dirty="0" smtClean="0"/>
              <a:t> Keeping customers in mind</a:t>
            </a:r>
          </a:p>
          <a:p>
            <a:pPr lvl="1">
              <a:buFont typeface="Wingdings" pitchFamily="2" charset="2"/>
              <a:buChar char="q"/>
            </a:pPr>
            <a:r>
              <a:rPr lang="en-GB" dirty="0" smtClean="0"/>
              <a:t> Summary</a:t>
            </a:r>
          </a:p>
          <a:p>
            <a:pPr lvl="1">
              <a:buFont typeface="Wingdings" pitchFamily="2" charset="2"/>
              <a:buChar char="q"/>
            </a:pPr>
            <a:r>
              <a:rPr lang="en-GB" dirty="0" smtClean="0"/>
              <a:t> Q&amp;A</a:t>
            </a:r>
          </a:p>
          <a:p>
            <a:pPr lvl="1">
              <a:buFont typeface="Wingdings" pitchFamily="2" charset="2"/>
              <a:buChar char="q"/>
            </a:pPr>
            <a:r>
              <a:rPr lang="en-GB" dirty="0" smtClean="0"/>
              <a:t> Useful References</a:t>
            </a:r>
            <a:endParaRPr lang="en-GB" dirty="0" smtClean="0"/>
          </a:p>
        </p:txBody>
      </p:sp>
      <p:sp>
        <p:nvSpPr>
          <p:cNvPr id="17412" name="Espace réservé du numéro de diapositive 17"/>
          <p:cNvSpPr>
            <a:spLocks noGrp="1"/>
          </p:cNvSpPr>
          <p:nvPr>
            <p:ph type="sldNum" sz="quarter" idx="11"/>
          </p:nvPr>
        </p:nvSpPr>
        <p:spPr bwMode="auto">
          <a:xfrm>
            <a:off x="4167187" y="6400800"/>
            <a:ext cx="776287" cy="280988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 smtClean="0">
                <a:ea typeface="Tahoma" pitchFamily="34" charset="0"/>
                <a:cs typeface="Tahoma" pitchFamily="34" charset="0"/>
              </a:rPr>
              <a:t>Page </a:t>
            </a:r>
            <a:fld id="{7B67C227-0B33-47B1-802F-AE0D1B60E2B8}" type="slidenum">
              <a:rPr lang="en-US" sz="1100" smtClean="0">
                <a:ea typeface="Tahoma" pitchFamily="34" charset="0"/>
                <a:cs typeface="Tahoma" pitchFamily="34" charset="0"/>
              </a:rPr>
              <a:pPr>
                <a:defRPr/>
              </a:pPr>
              <a:t>12</a:t>
            </a:fld>
            <a:endParaRPr lang="en-US" sz="1100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9150" y="3162300"/>
            <a:ext cx="4657725" cy="53340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100" dirty="0">
              <a:solidFill>
                <a:prstClr val="black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7732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216150" y="76200"/>
            <a:ext cx="6705600" cy="457200"/>
          </a:xfrm>
        </p:spPr>
        <p:txBody>
          <a:bodyPr/>
          <a:lstStyle/>
          <a:p>
            <a:r>
              <a:rPr lang="en-US" sz="2000" i="1" dirty="0" smtClean="0">
                <a:latin typeface="Arial" pitchFamily="34" charset="0"/>
              </a:rPr>
              <a:t>Keeping Customers in Mind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30200" y="993620"/>
            <a:ext cx="8274050" cy="5445279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Amazon customers expect the best service possible, </a:t>
            </a:r>
          </a:p>
          <a:p>
            <a:pPr marL="0" indent="0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especially for Christmas. Please do not disappoint them! </a:t>
            </a:r>
          </a:p>
          <a:p>
            <a:pPr marL="0" indent="0">
              <a:buNone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GB" sz="1800" dirty="0">
              <a:latin typeface="Arial" pitchFamily="34" charset="0"/>
              <a:cs typeface="Arial" pitchFamily="34" charset="0"/>
            </a:endParaRPr>
          </a:p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Ship on time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Put your account on </a:t>
            </a:r>
            <a:r>
              <a:rPr lang="en-US" sz="1800" dirty="0" smtClean="0">
                <a:latin typeface="Arial" pitchFamily="34" charset="0"/>
                <a:cs typeface="Arial" pitchFamily="34" charset="0"/>
                <a:hlinkClick r:id="rId2"/>
              </a:rPr>
              <a:t>holidays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if you think you won’t be able to fulfill orders and/or adapt your handling time to ship:</a:t>
            </a: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Provide </a:t>
            </a:r>
            <a:r>
              <a:rPr lang="en-US" sz="1800" b="1" dirty="0" smtClean="0">
                <a:latin typeface="Arial" pitchFamily="34" charset="0"/>
                <a:cs typeface="Arial" pitchFamily="34" charset="0"/>
                <a:hlinkClick r:id="rId3"/>
              </a:rPr>
              <a:t>Tracking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Numbers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when you confirm shipments: </a:t>
            </a:r>
          </a:p>
          <a:p>
            <a:pPr>
              <a:buFont typeface="Wingdings" pitchFamily="2" charset="2"/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Espace réservé du numéro de diapositive 17"/>
          <p:cNvSpPr>
            <a:spLocks noGrp="1"/>
          </p:cNvSpPr>
          <p:nvPr>
            <p:ph type="sldNum" sz="quarter" idx="11"/>
          </p:nvPr>
        </p:nvSpPr>
        <p:spPr bwMode="auto">
          <a:xfrm>
            <a:off x="4167188" y="6400800"/>
            <a:ext cx="760412" cy="280988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 smtClean="0">
                <a:ea typeface="ＭＳ Ｐゴシック" pitchFamily="28" charset="-128"/>
              </a:rPr>
              <a:t>Page </a:t>
            </a:r>
            <a:fld id="{017A1F94-0432-4CBE-A1CC-BF5DD8EADCA9}" type="slidenum">
              <a:rPr lang="en-US" sz="1100" smtClean="0">
                <a:ea typeface="ＭＳ Ｐゴシック" pitchFamily="28" charset="-128"/>
              </a:rPr>
              <a:pPr>
                <a:defRPr/>
              </a:pPr>
              <a:t>13</a:t>
            </a:fld>
            <a:endParaRPr lang="en-US" sz="1100" dirty="0" smtClean="0">
              <a:ea typeface="ＭＳ Ｐゴシック" pitchFamily="28" charset="-128"/>
            </a:endParaRPr>
          </a:p>
        </p:txBody>
      </p:sp>
      <p:pic>
        <p:nvPicPr>
          <p:cNvPr id="1026" name="Picture 2" descr="C:\Users\caroleh\AppData\Local\Microsoft\Windows\Temporary Internet Files\Content.IE5\GZMOHV83\MP90040029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531" y="1076325"/>
            <a:ext cx="1736638" cy="115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061308"/>
            <a:ext cx="7453313" cy="421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585074"/>
            <a:ext cx="1933575" cy="119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3950221"/>
            <a:ext cx="26098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602831" y="3985668"/>
            <a:ext cx="552450" cy="319632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100" dirty="0">
              <a:solidFill>
                <a:prstClr val="black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627019"/>
            <a:ext cx="8905874" cy="60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6"/>
          <p:cNvSpPr txBox="1">
            <a:spLocks noChangeArrowheads="1"/>
          </p:cNvSpPr>
          <p:nvPr/>
        </p:nvSpPr>
        <p:spPr>
          <a:xfrm>
            <a:off x="2157413" y="449852"/>
            <a:ext cx="6986587" cy="3889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Frutiger 45 Light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800" i="1" dirty="0" smtClean="0">
                <a:latin typeface="Arial" pitchFamily="34" charset="0"/>
              </a:rPr>
              <a:t>Provide a reliable shipping service </a:t>
            </a:r>
            <a:endParaRPr lang="en-US" sz="1800" i="1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1401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216150" y="76200"/>
            <a:ext cx="6705600" cy="457200"/>
          </a:xfrm>
        </p:spPr>
        <p:txBody>
          <a:bodyPr/>
          <a:lstStyle/>
          <a:p>
            <a:r>
              <a:rPr lang="en-US" sz="2000" i="1" dirty="0" smtClean="0">
                <a:latin typeface="Arial" pitchFamily="34" charset="0"/>
              </a:rPr>
              <a:t>Keeping Customers in Mind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11150" y="1003145"/>
            <a:ext cx="8274050" cy="5445279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Don’t forget that your job as a seller does not stop after shipping the orders.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Respond to Buyers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in a </a:t>
            </a:r>
            <a:r>
              <a:rPr lang="en-US" sz="1800" dirty="0" smtClean="0">
                <a:latin typeface="Arial" pitchFamily="34" charset="0"/>
                <a:cs typeface="Arial" pitchFamily="34" charset="0"/>
                <a:hlinkClick r:id="rId2"/>
              </a:rPr>
              <a:t>timely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and professional manner :</a:t>
            </a: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Monitor your Performance </a:t>
            </a:r>
            <a:r>
              <a:rPr lang="en-US" sz="1800" b="1" dirty="0" smtClean="0">
                <a:latin typeface="Arial" pitchFamily="34" charset="0"/>
                <a:cs typeface="Arial" pitchFamily="34" charset="0"/>
                <a:hlinkClick r:id="rId3"/>
              </a:rPr>
              <a:t>Metrics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: Address feedbacks, returns and refunds requests promptly, this will prevent A-Z Claims.</a:t>
            </a:r>
          </a:p>
          <a:p>
            <a:pPr>
              <a:buFont typeface="Wingdings" pitchFamily="2" charset="2"/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Espace réservé du numéro de diapositive 17"/>
          <p:cNvSpPr>
            <a:spLocks noGrp="1"/>
          </p:cNvSpPr>
          <p:nvPr>
            <p:ph type="sldNum" sz="quarter" idx="11"/>
          </p:nvPr>
        </p:nvSpPr>
        <p:spPr bwMode="auto">
          <a:xfrm>
            <a:off x="4167188" y="6400800"/>
            <a:ext cx="760412" cy="280988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 smtClean="0">
                <a:ea typeface="ＭＳ Ｐゴシック" pitchFamily="28" charset="-128"/>
              </a:rPr>
              <a:t>Page </a:t>
            </a:r>
            <a:fld id="{017A1F94-0432-4CBE-A1CC-BF5DD8EADCA9}" type="slidenum">
              <a:rPr lang="en-US" sz="1100" smtClean="0">
                <a:ea typeface="ＭＳ Ｐゴシック" pitchFamily="28" charset="-128"/>
              </a:rPr>
              <a:pPr>
                <a:defRPr/>
              </a:pPr>
              <a:t>14</a:t>
            </a:fld>
            <a:endParaRPr lang="en-US" sz="1100" dirty="0" smtClean="0">
              <a:ea typeface="ＭＳ Ｐゴシック" pitchFamily="28" charset="-128"/>
            </a:endParaRPr>
          </a:p>
        </p:txBody>
      </p:sp>
      <p:sp>
        <p:nvSpPr>
          <p:cNvPr id="15" name="Rectangle 16"/>
          <p:cNvSpPr txBox="1">
            <a:spLocks noChangeArrowheads="1"/>
          </p:cNvSpPr>
          <p:nvPr/>
        </p:nvSpPr>
        <p:spPr>
          <a:xfrm>
            <a:off x="2157413" y="449852"/>
            <a:ext cx="6986587" cy="3889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Frutiger 45 Light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800" i="1" dirty="0" smtClean="0">
                <a:latin typeface="Arial" pitchFamily="34" charset="0"/>
              </a:rPr>
              <a:t>Don’t forget about customer service </a:t>
            </a:r>
            <a:endParaRPr lang="en-US" sz="1800" i="1" dirty="0" smtClean="0"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2006397"/>
            <a:ext cx="5457826" cy="167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8" y="4953597"/>
            <a:ext cx="8829675" cy="120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1722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190750" y="87313"/>
            <a:ext cx="2543175" cy="341312"/>
          </a:xfrm>
        </p:spPr>
        <p:txBody>
          <a:bodyPr/>
          <a:lstStyle/>
          <a:p>
            <a:r>
              <a:rPr lang="fr-FR" sz="2000" i="1" dirty="0" smtClean="0">
                <a:latin typeface="Arial" pitchFamily="34" charset="0"/>
              </a:rPr>
              <a:t>Agenda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87985" y="1598433"/>
            <a:ext cx="8079740" cy="3135491"/>
          </a:xfrm>
        </p:spPr>
        <p:txBody>
          <a:bodyPr/>
          <a:lstStyle/>
          <a:p>
            <a:pPr lvl="1">
              <a:buFont typeface="Wingdings" pitchFamily="2" charset="2"/>
              <a:buChar char="q"/>
            </a:pPr>
            <a:r>
              <a:rPr lang="en-GB" dirty="0" smtClean="0"/>
              <a:t> Analysing your sales with the Business Reports</a:t>
            </a:r>
          </a:p>
          <a:p>
            <a:pPr lvl="1">
              <a:buFont typeface="Wingdings" pitchFamily="2" charset="2"/>
              <a:buChar char="q"/>
            </a:pPr>
            <a:r>
              <a:rPr lang="en-GB" dirty="0" smtClean="0"/>
              <a:t> Getting your products discovered</a:t>
            </a:r>
          </a:p>
          <a:p>
            <a:pPr lvl="1">
              <a:buFont typeface="Wingdings" pitchFamily="2" charset="2"/>
              <a:buChar char="q"/>
            </a:pPr>
            <a:r>
              <a:rPr lang="en-GB" dirty="0" smtClean="0"/>
              <a:t> Planning for the rush</a:t>
            </a:r>
          </a:p>
          <a:p>
            <a:pPr lvl="1">
              <a:buFont typeface="Wingdings" pitchFamily="2" charset="2"/>
              <a:buChar char="q"/>
            </a:pPr>
            <a:r>
              <a:rPr lang="en-GB" dirty="0" smtClean="0"/>
              <a:t> Keeping customers in mind</a:t>
            </a:r>
          </a:p>
          <a:p>
            <a:pPr lvl="1">
              <a:buFont typeface="Wingdings" pitchFamily="2" charset="2"/>
              <a:buChar char="q"/>
            </a:pPr>
            <a:r>
              <a:rPr lang="en-GB" dirty="0" smtClean="0"/>
              <a:t> Summary</a:t>
            </a:r>
          </a:p>
          <a:p>
            <a:pPr lvl="1">
              <a:buFont typeface="Wingdings" pitchFamily="2" charset="2"/>
              <a:buChar char="q"/>
            </a:pPr>
            <a:r>
              <a:rPr lang="en-GB" dirty="0" smtClean="0"/>
              <a:t> Q&amp;A</a:t>
            </a:r>
          </a:p>
          <a:p>
            <a:pPr lvl="1">
              <a:buFont typeface="Wingdings" pitchFamily="2" charset="2"/>
              <a:buChar char="q"/>
            </a:pPr>
            <a:r>
              <a:rPr lang="en-GB" dirty="0" smtClean="0"/>
              <a:t> Useful References</a:t>
            </a:r>
            <a:endParaRPr lang="en-GB" dirty="0" smtClean="0"/>
          </a:p>
        </p:txBody>
      </p:sp>
      <p:sp>
        <p:nvSpPr>
          <p:cNvPr id="17412" name="Espace réservé du numéro de diapositive 17"/>
          <p:cNvSpPr>
            <a:spLocks noGrp="1"/>
          </p:cNvSpPr>
          <p:nvPr>
            <p:ph type="sldNum" sz="quarter" idx="11"/>
          </p:nvPr>
        </p:nvSpPr>
        <p:spPr bwMode="auto">
          <a:xfrm>
            <a:off x="4167187" y="6400800"/>
            <a:ext cx="776287" cy="280988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 smtClean="0">
                <a:ea typeface="Tahoma" pitchFamily="34" charset="0"/>
                <a:cs typeface="Tahoma" pitchFamily="34" charset="0"/>
              </a:rPr>
              <a:t>Page </a:t>
            </a:r>
            <a:fld id="{7B67C227-0B33-47B1-802F-AE0D1B60E2B8}" type="slidenum">
              <a:rPr lang="en-US" sz="1100" smtClean="0">
                <a:ea typeface="Tahoma" pitchFamily="34" charset="0"/>
                <a:cs typeface="Tahoma" pitchFamily="34" charset="0"/>
              </a:rPr>
              <a:pPr>
                <a:defRPr/>
              </a:pPr>
              <a:t>15</a:t>
            </a:fld>
            <a:endParaRPr lang="en-US" sz="1100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9149" y="3619500"/>
            <a:ext cx="2057401" cy="53340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100" dirty="0">
              <a:solidFill>
                <a:prstClr val="black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0873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216150" y="76200"/>
            <a:ext cx="6705600" cy="457200"/>
          </a:xfrm>
        </p:spPr>
        <p:txBody>
          <a:bodyPr/>
          <a:lstStyle/>
          <a:p>
            <a:r>
              <a:rPr lang="en-US" sz="2000" i="1" dirty="0" smtClean="0">
                <a:latin typeface="Arial" pitchFamily="34" charset="0"/>
              </a:rPr>
              <a:t>Summary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11150" y="1346045"/>
            <a:ext cx="8274050" cy="544527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Monitor your sales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to stock up on best selling items and identify slow-moving items</a:t>
            </a:r>
          </a:p>
          <a:p>
            <a:pPr>
              <a:spcBef>
                <a:spcPts val="1200"/>
              </a:spcBef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Increase the visibility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of slow-moving items by providing better product descriptions and putting the items in the correct Amazon browse node.</a:t>
            </a:r>
          </a:p>
          <a:p>
            <a:pPr>
              <a:spcBef>
                <a:spcPts val="1200"/>
              </a:spcBef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Plan ahead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: have an accurate inventory on sale, make use of Amazon features to diversify your sales and facilitate order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fulfilment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Have reliable shipping methods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not to disappoint buyers with late, lost or cancelled orders.	</a:t>
            </a:r>
          </a:p>
          <a:p>
            <a:pPr>
              <a:spcBef>
                <a:spcPts val="1200"/>
              </a:spcBef>
            </a:pP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Be customer friendly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at all times and be ready to receive returns and refunds requests.</a:t>
            </a:r>
          </a:p>
          <a:p>
            <a:pPr>
              <a:spcBef>
                <a:spcPts val="1200"/>
              </a:spcBef>
            </a:pP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Monitor your performance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and avoid potential claims or suspensions.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Espace réservé du numéro de diapositive 17"/>
          <p:cNvSpPr>
            <a:spLocks noGrp="1"/>
          </p:cNvSpPr>
          <p:nvPr>
            <p:ph type="sldNum" sz="quarter" idx="11"/>
          </p:nvPr>
        </p:nvSpPr>
        <p:spPr bwMode="auto">
          <a:xfrm>
            <a:off x="4167188" y="6400800"/>
            <a:ext cx="760412" cy="280988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 smtClean="0">
                <a:ea typeface="ＭＳ Ｐゴシック" pitchFamily="28" charset="-128"/>
              </a:rPr>
              <a:t>Page </a:t>
            </a:r>
            <a:fld id="{017A1F94-0432-4CBE-A1CC-BF5DD8EADCA9}" type="slidenum">
              <a:rPr lang="en-US" sz="1100" smtClean="0">
                <a:ea typeface="ＭＳ Ｐゴシック" pitchFamily="28" charset="-128"/>
              </a:rPr>
              <a:pPr>
                <a:defRPr/>
              </a:pPr>
              <a:t>16</a:t>
            </a:fld>
            <a:endParaRPr lang="en-US" sz="1100" dirty="0" smtClean="0"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99794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216150" y="76200"/>
            <a:ext cx="6705600" cy="457200"/>
          </a:xfrm>
        </p:spPr>
        <p:txBody>
          <a:bodyPr/>
          <a:lstStyle/>
          <a:p>
            <a:r>
              <a:rPr lang="en-US" sz="2000" i="1" dirty="0" smtClean="0">
                <a:latin typeface="Arial" pitchFamily="34" charset="0"/>
              </a:rPr>
              <a:t>Q &amp; A</a:t>
            </a:r>
          </a:p>
        </p:txBody>
      </p:sp>
      <p:sp>
        <p:nvSpPr>
          <p:cNvPr id="36868" name="Espace réservé du numéro de diapositive 17"/>
          <p:cNvSpPr>
            <a:spLocks noGrp="1"/>
          </p:cNvSpPr>
          <p:nvPr>
            <p:ph type="sldNum" sz="quarter" idx="11"/>
          </p:nvPr>
        </p:nvSpPr>
        <p:spPr bwMode="auto">
          <a:xfrm>
            <a:off x="4167188" y="6400800"/>
            <a:ext cx="760412" cy="280988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 smtClean="0">
                <a:ea typeface="ＭＳ Ｐゴシック" pitchFamily="28" charset="-128"/>
              </a:rPr>
              <a:t>Page </a:t>
            </a:r>
            <a:fld id="{017A1F94-0432-4CBE-A1CC-BF5DD8EADCA9}" type="slidenum">
              <a:rPr lang="en-US" sz="1100" smtClean="0">
                <a:ea typeface="ＭＳ Ｐゴシック" pitchFamily="28" charset="-128"/>
              </a:rPr>
              <a:pPr>
                <a:defRPr/>
              </a:pPr>
              <a:t>17</a:t>
            </a:fld>
            <a:endParaRPr lang="en-US" sz="1100" dirty="0" smtClean="0"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0906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216150" y="76200"/>
            <a:ext cx="6705600" cy="457200"/>
          </a:xfrm>
        </p:spPr>
        <p:txBody>
          <a:bodyPr/>
          <a:lstStyle/>
          <a:p>
            <a:r>
              <a:rPr lang="en-US" sz="2000" i="1" dirty="0" smtClean="0">
                <a:latin typeface="Arial" pitchFamily="34" charset="0"/>
              </a:rPr>
              <a:t>Useful References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11150" y="1224657"/>
            <a:ext cx="8274050" cy="419506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2000" dirty="0" smtClean="0">
                <a:hlinkClick r:id="rId2"/>
              </a:rPr>
              <a:t>Sales Success Using Business Reports</a:t>
            </a:r>
            <a:endParaRPr lang="en-GB" sz="2000" dirty="0" smtClean="0"/>
          </a:p>
          <a:p>
            <a:pPr>
              <a:spcBef>
                <a:spcPts val="1200"/>
              </a:spcBef>
            </a:pPr>
            <a:r>
              <a:rPr lang="en-GB" sz="2000" dirty="0" smtClean="0">
                <a:hlinkClick r:id="rId3"/>
              </a:rPr>
              <a:t>Fix Listings with Missing Information</a:t>
            </a:r>
            <a:endParaRPr lang="en-GB" sz="2000" dirty="0" smtClean="0"/>
          </a:p>
          <a:p>
            <a:pPr>
              <a:spcBef>
                <a:spcPts val="1200"/>
              </a:spcBef>
            </a:pPr>
            <a:r>
              <a:rPr lang="en-GB" sz="2000" dirty="0" smtClean="0">
                <a:hlinkClick r:id="rId4"/>
              </a:rPr>
              <a:t>Browse </a:t>
            </a:r>
            <a:r>
              <a:rPr lang="en-GB" sz="2000" dirty="0">
                <a:hlinkClick r:id="rId4"/>
              </a:rPr>
              <a:t>T</a:t>
            </a:r>
            <a:r>
              <a:rPr lang="en-GB" sz="2000" dirty="0" smtClean="0">
                <a:hlinkClick r:id="rId4"/>
              </a:rPr>
              <a:t>ree Guides</a:t>
            </a:r>
            <a:endParaRPr lang="en-GB" sz="2000" dirty="0" smtClean="0"/>
          </a:p>
          <a:p>
            <a:pPr>
              <a:spcBef>
                <a:spcPts val="1200"/>
              </a:spcBef>
            </a:pPr>
            <a:r>
              <a:rPr lang="en-GB" sz="2000" dirty="0" smtClean="0">
                <a:hlinkClick r:id="rId5"/>
              </a:rPr>
              <a:t>Confirm Shipments</a:t>
            </a:r>
            <a:endParaRPr lang="en-GB" sz="2000" dirty="0" smtClean="0"/>
          </a:p>
          <a:p>
            <a:pPr>
              <a:spcBef>
                <a:spcPts val="1200"/>
              </a:spcBef>
            </a:pPr>
            <a:r>
              <a:rPr lang="en-GB" sz="2000" dirty="0" smtClean="0">
                <a:hlinkClick r:id="rId6"/>
              </a:rPr>
              <a:t>Getting Good Feedback with Customer Service</a:t>
            </a:r>
            <a:endParaRPr lang="en-GB" sz="2000" dirty="0" smtClean="0"/>
          </a:p>
          <a:p>
            <a:pPr>
              <a:spcBef>
                <a:spcPts val="1200"/>
              </a:spcBef>
            </a:pPr>
            <a:r>
              <a:rPr lang="en-GB" sz="2000" dirty="0" smtClean="0">
                <a:hlinkClick r:id="rId7"/>
              </a:rPr>
              <a:t>Seller Performance Measurement</a:t>
            </a:r>
            <a:endParaRPr lang="en-US" sz="2000" dirty="0" smtClean="0"/>
          </a:p>
          <a:p>
            <a:pPr>
              <a:spcBef>
                <a:spcPts val="1200"/>
              </a:spcBef>
            </a:pPr>
            <a:r>
              <a:rPr lang="en-US" sz="2000" dirty="0" smtClean="0">
                <a:hlinkClick r:id="rId8"/>
              </a:rPr>
              <a:t>Festive Season Best Practices</a:t>
            </a:r>
            <a:endParaRPr lang="en-US" sz="2000" dirty="0" smtClean="0"/>
          </a:p>
          <a:p>
            <a:pPr>
              <a:spcBef>
                <a:spcPts val="1200"/>
              </a:spcBef>
            </a:pPr>
            <a:r>
              <a:rPr lang="en-GB" sz="2000" dirty="0" smtClean="0">
                <a:hlinkClick r:id="rId9"/>
              </a:rPr>
              <a:t>Increasing Sales Tips</a:t>
            </a:r>
            <a:endParaRPr lang="en-US" sz="2000" dirty="0" smtClean="0"/>
          </a:p>
          <a:p>
            <a:pPr>
              <a:spcBef>
                <a:spcPts val="1200"/>
              </a:spcBef>
            </a:pPr>
            <a:r>
              <a:rPr lang="en-US" sz="2000" dirty="0" smtClean="0">
                <a:hlinkClick r:id="rId10"/>
              </a:rPr>
              <a:t>Webinar Recordings</a:t>
            </a:r>
            <a:endParaRPr lang="en-US" sz="2000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 </a:t>
            </a:r>
            <a:endParaRPr lang="en-US" sz="1400" dirty="0" smtClean="0"/>
          </a:p>
          <a:p>
            <a:pPr>
              <a:buFont typeface="Wingdings" pitchFamily="2" charset="2"/>
              <a:buNone/>
            </a:pPr>
            <a:r>
              <a:rPr lang="en-US" sz="1400" dirty="0" smtClean="0"/>
              <a:t>	</a:t>
            </a:r>
          </a:p>
          <a:p>
            <a:pPr marL="0" indent="0">
              <a:buNone/>
            </a:pPr>
            <a:endParaRPr lang="en-US" sz="1400" dirty="0" smtClean="0"/>
          </a:p>
        </p:txBody>
      </p:sp>
      <p:sp>
        <p:nvSpPr>
          <p:cNvPr id="36868" name="Espace réservé du numéro de diapositive 17"/>
          <p:cNvSpPr>
            <a:spLocks noGrp="1"/>
          </p:cNvSpPr>
          <p:nvPr>
            <p:ph type="sldNum" sz="quarter" idx="11"/>
          </p:nvPr>
        </p:nvSpPr>
        <p:spPr bwMode="auto">
          <a:xfrm>
            <a:off x="4167188" y="6400800"/>
            <a:ext cx="760412" cy="280988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 smtClean="0">
                <a:ea typeface="ＭＳ Ｐゴシック" pitchFamily="28" charset="-128"/>
              </a:rPr>
              <a:t>Page </a:t>
            </a:r>
            <a:fld id="{017A1F94-0432-4CBE-A1CC-BF5DD8EADCA9}" type="slidenum">
              <a:rPr lang="en-US" sz="1100" smtClean="0">
                <a:ea typeface="ＭＳ Ｐゴシック" pitchFamily="28" charset="-128"/>
              </a:rPr>
              <a:pPr>
                <a:defRPr/>
              </a:pPr>
              <a:t>18</a:t>
            </a:fld>
            <a:endParaRPr lang="en-US" sz="1100" dirty="0" smtClean="0"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12004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u contenu 2"/>
          <p:cNvSpPr>
            <a:spLocks noGrp="1"/>
          </p:cNvSpPr>
          <p:nvPr>
            <p:ph idx="1"/>
          </p:nvPr>
        </p:nvSpPr>
        <p:spPr>
          <a:xfrm>
            <a:off x="137160" y="3063809"/>
            <a:ext cx="8832850" cy="1384995"/>
          </a:xfrm>
        </p:spPr>
        <p:txBody>
          <a:bodyPr/>
          <a:lstStyle/>
          <a:p>
            <a:pPr algn="ctr">
              <a:buNone/>
            </a:pPr>
            <a:r>
              <a:rPr lang="fr-FR" b="1" dirty="0" err="1" smtClean="0"/>
              <a:t>Thank</a:t>
            </a:r>
            <a:r>
              <a:rPr lang="fr-FR" b="1" dirty="0" smtClean="0"/>
              <a:t> </a:t>
            </a:r>
            <a:r>
              <a:rPr lang="fr-FR" b="1" dirty="0" err="1" smtClean="0"/>
              <a:t>you</a:t>
            </a:r>
            <a:r>
              <a:rPr lang="fr-FR" b="1" dirty="0" smtClean="0"/>
              <a:t>!</a:t>
            </a:r>
          </a:p>
          <a:p>
            <a:pPr algn="ctr">
              <a:buNone/>
            </a:pPr>
            <a:r>
              <a:rPr lang="fr-FR" b="1" dirty="0">
                <a:solidFill>
                  <a:schemeClr val="bg1"/>
                </a:solidFill>
                <a:hlinkClick r:id="rId2"/>
              </a:rPr>
              <a:t>http://services.amazon.co.uk/resources/events-webinars</a:t>
            </a:r>
            <a:r>
              <a:rPr lang="fr-FR" b="1" dirty="0" smtClean="0">
                <a:solidFill>
                  <a:schemeClr val="bg1"/>
                </a:solidFill>
                <a:hlinkClick r:id="rId2"/>
              </a:rPr>
              <a:t>/</a:t>
            </a:r>
            <a:r>
              <a:rPr lang="fr-FR" b="1" dirty="0" smtClean="0">
                <a:solidFill>
                  <a:schemeClr val="bg1"/>
                </a:solidFill>
              </a:rPr>
              <a:t>    </a:t>
            </a:r>
          </a:p>
          <a:p>
            <a:pPr algn="ctr">
              <a:buFont typeface="Wingdings" pitchFamily="2" charset="2"/>
              <a:buNone/>
            </a:pPr>
            <a:endParaRPr lang="fr-FR" dirty="0" smtClean="0"/>
          </a:p>
        </p:txBody>
      </p:sp>
      <p:sp>
        <p:nvSpPr>
          <p:cNvPr id="37892" name="Espace réservé du numéro de diapositive 17"/>
          <p:cNvSpPr>
            <a:spLocks noGrp="1"/>
          </p:cNvSpPr>
          <p:nvPr>
            <p:ph type="sldNum" sz="quarter" idx="11"/>
          </p:nvPr>
        </p:nvSpPr>
        <p:spPr bwMode="auto">
          <a:xfrm>
            <a:off x="4167188" y="6400800"/>
            <a:ext cx="760412" cy="280988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 smtClean="0">
                <a:ea typeface="ＭＳ Ｐゴシック" pitchFamily="28" charset="-128"/>
              </a:rPr>
              <a:t>Page </a:t>
            </a:r>
            <a:fld id="{E3A61301-5155-41A2-A458-76EA3AC01A7D}" type="slidenum">
              <a:rPr lang="en-US" sz="1100" smtClean="0">
                <a:ea typeface="ＭＳ Ｐゴシック" pitchFamily="28" charset="-128"/>
              </a:rPr>
              <a:pPr>
                <a:defRPr/>
              </a:pPr>
              <a:t>19</a:t>
            </a:fld>
            <a:endParaRPr lang="en-US" sz="1100" dirty="0" smtClean="0">
              <a:ea typeface="ＭＳ Ｐゴシック" pitchFamily="28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190750" y="87313"/>
            <a:ext cx="2543175" cy="341312"/>
          </a:xfrm>
        </p:spPr>
        <p:txBody>
          <a:bodyPr/>
          <a:lstStyle/>
          <a:p>
            <a:r>
              <a:rPr lang="fr-FR" sz="2000" i="1" dirty="0" smtClean="0">
                <a:latin typeface="Arial" pitchFamily="34" charset="0"/>
              </a:rPr>
              <a:t>Agenda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87985" y="1598433"/>
            <a:ext cx="8079740" cy="3135491"/>
          </a:xfrm>
        </p:spPr>
        <p:txBody>
          <a:bodyPr/>
          <a:lstStyle/>
          <a:p>
            <a:pPr lvl="1">
              <a:buFont typeface="Wingdings" pitchFamily="2" charset="2"/>
              <a:buChar char="q"/>
            </a:pPr>
            <a:r>
              <a:rPr lang="en-GB" dirty="0" smtClean="0"/>
              <a:t> Analysing your sales with Business Reports</a:t>
            </a:r>
          </a:p>
          <a:p>
            <a:pPr lvl="1">
              <a:buFont typeface="Wingdings" pitchFamily="2" charset="2"/>
              <a:buChar char="q"/>
            </a:pPr>
            <a:r>
              <a:rPr lang="en-GB" dirty="0" smtClean="0"/>
              <a:t> Getting your products discovered</a:t>
            </a:r>
          </a:p>
          <a:p>
            <a:pPr lvl="1">
              <a:buFont typeface="Wingdings" pitchFamily="2" charset="2"/>
              <a:buChar char="q"/>
            </a:pPr>
            <a:r>
              <a:rPr lang="en-GB" dirty="0" smtClean="0"/>
              <a:t> Planning for the rush</a:t>
            </a:r>
          </a:p>
          <a:p>
            <a:pPr lvl="1">
              <a:buFont typeface="Wingdings" pitchFamily="2" charset="2"/>
              <a:buChar char="q"/>
            </a:pPr>
            <a:r>
              <a:rPr lang="en-GB" dirty="0" smtClean="0"/>
              <a:t> Keeping customers in mind</a:t>
            </a:r>
          </a:p>
          <a:p>
            <a:pPr lvl="1">
              <a:buFont typeface="Wingdings" pitchFamily="2" charset="2"/>
              <a:buChar char="q"/>
            </a:pPr>
            <a:r>
              <a:rPr lang="en-GB" dirty="0" smtClean="0"/>
              <a:t> Summary</a:t>
            </a:r>
          </a:p>
          <a:p>
            <a:pPr lvl="1">
              <a:buFont typeface="Wingdings" pitchFamily="2" charset="2"/>
              <a:buChar char="q"/>
            </a:pPr>
            <a:r>
              <a:rPr lang="en-GB" dirty="0" smtClean="0"/>
              <a:t> Q&amp;A</a:t>
            </a:r>
          </a:p>
          <a:p>
            <a:pPr lvl="1">
              <a:buFont typeface="Wingdings" pitchFamily="2" charset="2"/>
              <a:buChar char="q"/>
            </a:pPr>
            <a:r>
              <a:rPr lang="en-GB" dirty="0" smtClean="0"/>
              <a:t> Useful References</a:t>
            </a:r>
            <a:endParaRPr lang="en-GB" dirty="0" smtClean="0"/>
          </a:p>
        </p:txBody>
      </p:sp>
      <p:sp>
        <p:nvSpPr>
          <p:cNvPr id="17412" name="Espace réservé du numéro de diapositive 17"/>
          <p:cNvSpPr>
            <a:spLocks noGrp="1"/>
          </p:cNvSpPr>
          <p:nvPr>
            <p:ph type="sldNum" sz="quarter" idx="11"/>
          </p:nvPr>
        </p:nvSpPr>
        <p:spPr bwMode="auto">
          <a:xfrm>
            <a:off x="4167188" y="6400800"/>
            <a:ext cx="614362" cy="280988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 smtClean="0">
                <a:ea typeface="Tahoma" pitchFamily="34" charset="0"/>
                <a:cs typeface="Tahoma" pitchFamily="34" charset="0"/>
              </a:rPr>
              <a:t>Page </a:t>
            </a:r>
            <a:fld id="{7B67C227-0B33-47B1-802F-AE0D1B60E2B8}" type="slidenum">
              <a:rPr lang="en-US" sz="1100" smtClean="0">
                <a:ea typeface="Tahoma" pitchFamily="34" charset="0"/>
                <a:cs typeface="Tahoma" pitchFamily="34" charset="0"/>
              </a:rPr>
              <a:pPr>
                <a:defRPr/>
              </a:pPr>
              <a:t>2</a:t>
            </a:fld>
            <a:endParaRPr lang="en-US" sz="1100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6775" y="1600200"/>
            <a:ext cx="7267575" cy="52387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100" dirty="0">
              <a:solidFill>
                <a:prstClr val="black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6"/>
          <p:cNvSpPr>
            <a:spLocks noGrp="1" noChangeArrowheads="1"/>
          </p:cNvSpPr>
          <p:nvPr>
            <p:ph type="title"/>
          </p:nvPr>
        </p:nvSpPr>
        <p:spPr>
          <a:xfrm>
            <a:off x="2157413" y="70439"/>
            <a:ext cx="6986587" cy="388938"/>
          </a:xfrm>
        </p:spPr>
        <p:txBody>
          <a:bodyPr/>
          <a:lstStyle/>
          <a:p>
            <a:r>
              <a:rPr lang="en-US" sz="2000" i="1" dirty="0" err="1" smtClean="0">
                <a:latin typeface="Arial" pitchFamily="34" charset="0"/>
              </a:rPr>
              <a:t>Analysing</a:t>
            </a:r>
            <a:r>
              <a:rPr lang="en-US" sz="2000" i="1" dirty="0" smtClean="0">
                <a:latin typeface="Arial" pitchFamily="34" charset="0"/>
              </a:rPr>
              <a:t> your sales with Business Reports</a:t>
            </a:r>
          </a:p>
        </p:txBody>
      </p:sp>
      <p:sp>
        <p:nvSpPr>
          <p:cNvPr id="18436" name="Espace réservé du numéro de diapositive 17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28" charset="-128"/>
              </a:rPr>
              <a:t>Page </a:t>
            </a:r>
            <a:fld id="{A6462D89-CC7D-4B46-ADD9-96F43801CA8A}" type="slidenum">
              <a:rPr lang="en-US" smtClean="0">
                <a:ea typeface="ＭＳ Ｐゴシック" pitchFamily="28" charset="-128"/>
              </a:rPr>
              <a:pPr>
                <a:defRPr/>
              </a:pPr>
              <a:t>3</a:t>
            </a:fld>
            <a:endParaRPr lang="en-US" dirty="0" smtClean="0">
              <a:ea typeface="ＭＳ Ｐゴシック" pitchFamily="28" charset="-128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90499" y="949274"/>
            <a:ext cx="88106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"/>
              </a:rPr>
              <a:t>Business Reports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(also called ‘Site Metrics’) are located in the Reports section of Seller Central.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05499"/>
            <a:ext cx="6324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90499" y="4502099"/>
            <a:ext cx="881062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They allow you to monitor your sales performance on Amazon with 2 main types of reports: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By Date: aggregated sales and traffic data over a period of time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By SKU: sales and traffic data per product in your inventory over a period of time</a:t>
            </a:r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6"/>
          <p:cNvSpPr txBox="1">
            <a:spLocks noChangeArrowheads="1"/>
          </p:cNvSpPr>
          <p:nvPr/>
        </p:nvSpPr>
        <p:spPr>
          <a:xfrm>
            <a:off x="2157413" y="459377"/>
            <a:ext cx="6986587" cy="3889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Frutiger 45 Light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800" i="1" dirty="0" smtClean="0">
                <a:latin typeface="Arial" pitchFamily="34" charset="0"/>
              </a:rPr>
              <a:t>Where to find them</a:t>
            </a:r>
          </a:p>
        </p:txBody>
      </p:sp>
    </p:spTree>
    <p:extLst>
      <p:ext uri="{BB962C8B-B14F-4D97-AF65-F5344CB8AC3E}">
        <p14:creationId xmlns:p14="http://schemas.microsoft.com/office/powerpoint/2010/main" val="1698507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Espace réservé du numéro de diapositive 17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28" charset="-128"/>
              </a:rPr>
              <a:t>Page </a:t>
            </a:r>
            <a:fld id="{A6462D89-CC7D-4B46-ADD9-96F43801CA8A}" type="slidenum">
              <a:rPr lang="en-US" smtClean="0">
                <a:ea typeface="ＭＳ Ｐゴシック" pitchFamily="28" charset="-128"/>
              </a:rPr>
              <a:pPr>
                <a:defRPr/>
              </a:pPr>
              <a:t>4</a:t>
            </a:fld>
            <a:endParaRPr lang="en-US" dirty="0" smtClean="0">
              <a:ea typeface="ＭＳ Ｐゴシック" pitchFamily="28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5372100"/>
            <a:ext cx="7962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Legend:</a:t>
            </a:r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  <a:tabLst>
                <a:tab pos="2857500" algn="l"/>
                <a:tab pos="6346825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Menu bar 	4. Toggle Display	7. View short cuts</a:t>
            </a:r>
          </a:p>
          <a:p>
            <a:pPr marL="342900" indent="-342900">
              <a:buAutoNum type="arabicPeriod"/>
              <a:tabLst>
                <a:tab pos="2857500" algn="l"/>
                <a:tab pos="6346825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Graph	5. Date range selector	8. Totals</a:t>
            </a:r>
          </a:p>
          <a:p>
            <a:pPr marL="342900" indent="-342900">
              <a:buAutoNum type="arabicPeriod"/>
              <a:tabLst>
                <a:tab pos="2857500" algn="l"/>
                <a:tab pos="6346825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Graph key	6. Right navigation bar	9. Column headers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title"/>
          </p:nvPr>
        </p:nvSpPr>
        <p:spPr>
          <a:xfrm>
            <a:off x="2157413" y="60914"/>
            <a:ext cx="6986587" cy="388938"/>
          </a:xfrm>
        </p:spPr>
        <p:txBody>
          <a:bodyPr/>
          <a:lstStyle/>
          <a:p>
            <a:r>
              <a:rPr lang="en-US" sz="2000" i="1" dirty="0" err="1" smtClean="0">
                <a:latin typeface="Arial" pitchFamily="34" charset="0"/>
              </a:rPr>
              <a:t>Analysing</a:t>
            </a:r>
            <a:r>
              <a:rPr lang="en-US" sz="2000" i="1" dirty="0" smtClean="0">
                <a:latin typeface="Arial" pitchFamily="34" charset="0"/>
              </a:rPr>
              <a:t> your sales with Business Reports</a:t>
            </a:r>
          </a:p>
        </p:txBody>
      </p:sp>
      <p:sp>
        <p:nvSpPr>
          <p:cNvPr id="8" name="Rectangle 16"/>
          <p:cNvSpPr txBox="1">
            <a:spLocks noChangeArrowheads="1"/>
          </p:cNvSpPr>
          <p:nvPr/>
        </p:nvSpPr>
        <p:spPr>
          <a:xfrm>
            <a:off x="2157413" y="449852"/>
            <a:ext cx="6986587" cy="3889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Frutiger 45 Light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800" i="1" dirty="0" smtClean="0">
                <a:latin typeface="Arial" pitchFamily="34" charset="0"/>
              </a:rPr>
              <a:t>Identify sales trends with ‘By Date’ reports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200150"/>
            <a:ext cx="695325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33731CFA-0D47-4C59-A9EE-AEBB59355E4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5" y="1206669"/>
            <a:ext cx="89249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196" y="868115"/>
            <a:ext cx="8924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product is looked at by buyers, but your offer is not attractive enough to convert into sales:</a:t>
            </a: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196" y="3661243"/>
            <a:ext cx="8524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Nobody is looking at your products, try to increase their visibility or reconsider your sourcing:</a:t>
            </a: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6" y="3999797"/>
            <a:ext cx="89249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>
          <a:xfrm>
            <a:off x="2157413" y="60914"/>
            <a:ext cx="6986587" cy="388938"/>
          </a:xfrm>
        </p:spPr>
        <p:txBody>
          <a:bodyPr/>
          <a:lstStyle/>
          <a:p>
            <a:r>
              <a:rPr lang="en-US" sz="2000" i="1" dirty="0" err="1" smtClean="0">
                <a:latin typeface="Arial" pitchFamily="34" charset="0"/>
              </a:rPr>
              <a:t>Analysing</a:t>
            </a:r>
            <a:r>
              <a:rPr lang="en-US" sz="2000" i="1" dirty="0" smtClean="0">
                <a:latin typeface="Arial" pitchFamily="34" charset="0"/>
              </a:rPr>
              <a:t> your sales with Business Reports</a:t>
            </a:r>
          </a:p>
        </p:txBody>
      </p:sp>
      <p:sp>
        <p:nvSpPr>
          <p:cNvPr id="10" name="Rectangle 16"/>
          <p:cNvSpPr txBox="1">
            <a:spLocks noChangeArrowheads="1"/>
          </p:cNvSpPr>
          <p:nvPr/>
        </p:nvSpPr>
        <p:spPr>
          <a:xfrm>
            <a:off x="2157413" y="449852"/>
            <a:ext cx="6986587" cy="3889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Frutiger 45 Light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800" i="1" dirty="0" smtClean="0">
                <a:latin typeface="Arial" pitchFamily="34" charset="0"/>
              </a:rPr>
              <a:t>Identify best-sellers and slow-movers</a:t>
            </a:r>
          </a:p>
        </p:txBody>
      </p:sp>
    </p:spTree>
    <p:extLst>
      <p:ext uri="{BB962C8B-B14F-4D97-AF65-F5344CB8AC3E}">
        <p14:creationId xmlns:p14="http://schemas.microsoft.com/office/powerpoint/2010/main" val="41491858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190750" y="87313"/>
            <a:ext cx="2543175" cy="341312"/>
          </a:xfrm>
        </p:spPr>
        <p:txBody>
          <a:bodyPr/>
          <a:lstStyle/>
          <a:p>
            <a:r>
              <a:rPr lang="fr-FR" sz="2000" i="1" dirty="0" smtClean="0">
                <a:latin typeface="Arial" pitchFamily="34" charset="0"/>
              </a:rPr>
              <a:t>Agenda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87985" y="1598433"/>
            <a:ext cx="8079740" cy="3135491"/>
          </a:xfrm>
        </p:spPr>
        <p:txBody>
          <a:bodyPr/>
          <a:lstStyle/>
          <a:p>
            <a:pPr lvl="1">
              <a:buFont typeface="Wingdings" pitchFamily="2" charset="2"/>
              <a:buChar char="q"/>
            </a:pPr>
            <a:r>
              <a:rPr lang="en-GB" dirty="0" smtClean="0"/>
              <a:t> Analysing your sales with the Business Reports</a:t>
            </a:r>
          </a:p>
          <a:p>
            <a:pPr lvl="1">
              <a:buFont typeface="Wingdings" pitchFamily="2" charset="2"/>
              <a:buChar char="q"/>
            </a:pPr>
            <a:r>
              <a:rPr lang="en-GB" dirty="0" smtClean="0"/>
              <a:t> Getting your products discovered</a:t>
            </a:r>
          </a:p>
          <a:p>
            <a:pPr lvl="1">
              <a:buFont typeface="Wingdings" pitchFamily="2" charset="2"/>
              <a:buChar char="q"/>
            </a:pPr>
            <a:r>
              <a:rPr lang="en-GB" dirty="0" smtClean="0"/>
              <a:t> Planning for the rush</a:t>
            </a:r>
          </a:p>
          <a:p>
            <a:pPr lvl="1">
              <a:buFont typeface="Wingdings" pitchFamily="2" charset="2"/>
              <a:buChar char="q"/>
            </a:pPr>
            <a:r>
              <a:rPr lang="en-GB" dirty="0" smtClean="0"/>
              <a:t> Keeping customers in mind</a:t>
            </a:r>
          </a:p>
          <a:p>
            <a:pPr lvl="1">
              <a:buFont typeface="Wingdings" pitchFamily="2" charset="2"/>
              <a:buChar char="q"/>
            </a:pPr>
            <a:r>
              <a:rPr lang="en-GB" dirty="0" smtClean="0"/>
              <a:t> Summary</a:t>
            </a:r>
          </a:p>
          <a:p>
            <a:pPr lvl="1">
              <a:buFont typeface="Wingdings" pitchFamily="2" charset="2"/>
              <a:buChar char="q"/>
            </a:pPr>
            <a:r>
              <a:rPr lang="en-GB" dirty="0" smtClean="0"/>
              <a:t> Q&amp;A</a:t>
            </a:r>
          </a:p>
          <a:p>
            <a:pPr lvl="1">
              <a:buFont typeface="Wingdings" pitchFamily="2" charset="2"/>
              <a:buChar char="q"/>
            </a:pPr>
            <a:r>
              <a:rPr lang="en-GB" dirty="0" smtClean="0"/>
              <a:t> Useful References</a:t>
            </a:r>
            <a:endParaRPr lang="en-GB" dirty="0" smtClean="0"/>
          </a:p>
        </p:txBody>
      </p:sp>
      <p:sp>
        <p:nvSpPr>
          <p:cNvPr id="17412" name="Espace réservé du numéro de diapositive 17"/>
          <p:cNvSpPr>
            <a:spLocks noGrp="1"/>
          </p:cNvSpPr>
          <p:nvPr>
            <p:ph type="sldNum" sz="quarter" idx="11"/>
          </p:nvPr>
        </p:nvSpPr>
        <p:spPr bwMode="auto">
          <a:xfrm>
            <a:off x="4167188" y="6400800"/>
            <a:ext cx="614362" cy="280988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 smtClean="0">
                <a:ea typeface="Tahoma" pitchFamily="34" charset="0"/>
                <a:cs typeface="Tahoma" pitchFamily="34" charset="0"/>
              </a:rPr>
              <a:t>Page </a:t>
            </a:r>
            <a:fld id="{7B67C227-0B33-47B1-802F-AE0D1B60E2B8}" type="slidenum">
              <a:rPr lang="en-US" sz="1100" smtClean="0">
                <a:ea typeface="Tahoma" pitchFamily="34" charset="0"/>
                <a:cs typeface="Tahoma" pitchFamily="34" charset="0"/>
              </a:rPr>
              <a:pPr>
                <a:defRPr/>
              </a:pPr>
              <a:t>6</a:t>
            </a:fld>
            <a:endParaRPr lang="en-US" sz="1100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6776" y="2124075"/>
            <a:ext cx="5410200" cy="52387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100" dirty="0">
              <a:solidFill>
                <a:prstClr val="black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036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33731CFA-0D47-4C59-A9EE-AEBB59355E4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5731" y="952500"/>
            <a:ext cx="8662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From the Business Reports, you can access the ‘</a:t>
            </a: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2"/>
              </a:rPr>
              <a:t>Listings with Missing Information</a:t>
            </a: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’ report:</a:t>
            </a: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title"/>
          </p:nvPr>
        </p:nvSpPr>
        <p:spPr>
          <a:xfrm>
            <a:off x="2157413" y="60914"/>
            <a:ext cx="6986587" cy="388938"/>
          </a:xfrm>
        </p:spPr>
        <p:txBody>
          <a:bodyPr/>
          <a:lstStyle/>
          <a:p>
            <a:r>
              <a:rPr lang="en-US" sz="2000" i="1" dirty="0" smtClean="0">
                <a:latin typeface="Arial" pitchFamily="34" charset="0"/>
              </a:rPr>
              <a:t>Getting your products discovered</a:t>
            </a:r>
          </a:p>
        </p:txBody>
      </p:sp>
      <p:sp>
        <p:nvSpPr>
          <p:cNvPr id="8" name="Rectangle 16"/>
          <p:cNvSpPr txBox="1">
            <a:spLocks noChangeArrowheads="1"/>
          </p:cNvSpPr>
          <p:nvPr/>
        </p:nvSpPr>
        <p:spPr>
          <a:xfrm>
            <a:off x="2157413" y="449852"/>
            <a:ext cx="6986587" cy="3889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Frutiger 45 Light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800" i="1" dirty="0" smtClean="0">
                <a:latin typeface="Arial" pitchFamily="34" charset="0"/>
              </a:rPr>
              <a:t>Complete your listings </a:t>
            </a:r>
            <a:r>
              <a:rPr lang="en-GB" sz="1800" i="1" dirty="0">
                <a:latin typeface="Arial" pitchFamily="34" charset="0"/>
              </a:rPr>
              <a:t>i</a:t>
            </a:r>
            <a:r>
              <a:rPr lang="en-GB" sz="1800" i="1" dirty="0" smtClean="0">
                <a:latin typeface="Arial" pitchFamily="34" charset="0"/>
              </a:rPr>
              <a:t>nformation</a:t>
            </a:r>
            <a:endParaRPr lang="en-US" sz="1800" i="1" dirty="0" smtClean="0"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4" y="1291054"/>
            <a:ext cx="1724025" cy="228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own Arrow 8"/>
          <p:cNvSpPr/>
          <p:nvPr/>
        </p:nvSpPr>
        <p:spPr>
          <a:xfrm>
            <a:off x="3805236" y="3667125"/>
            <a:ext cx="571500" cy="704850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100" dirty="0">
              <a:solidFill>
                <a:prstClr val="black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" y="4495799"/>
            <a:ext cx="8966996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600074" y="5991225"/>
            <a:ext cx="2628900" cy="628650"/>
          </a:xfrm>
          <a:prstGeom prst="wedgeRoundRectCallout">
            <a:avLst>
              <a:gd name="adj1" fmla="val -35777"/>
              <a:gd name="adj2" fmla="val -107197"/>
              <a:gd name="adj3" fmla="val 16667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0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Incomplete information will make buyers hesitant about purchasing your products </a:t>
            </a:r>
            <a:endParaRPr lang="en-US" sz="1000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4228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33731CFA-0D47-4C59-A9EE-AEBB59355E4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5730" y="952500"/>
            <a:ext cx="8798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Having a correct </a:t>
            </a: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2"/>
              </a:rPr>
              <a:t>Browse Node</a:t>
            </a: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makes it easier for buyers to find your products when they browse through the Amazon navigation tree structure:</a:t>
            </a: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title"/>
          </p:nvPr>
        </p:nvSpPr>
        <p:spPr>
          <a:xfrm>
            <a:off x="2157413" y="60914"/>
            <a:ext cx="6986587" cy="388938"/>
          </a:xfrm>
        </p:spPr>
        <p:txBody>
          <a:bodyPr/>
          <a:lstStyle/>
          <a:p>
            <a:r>
              <a:rPr lang="en-US" sz="2000" i="1" dirty="0" smtClean="0">
                <a:latin typeface="Arial" pitchFamily="34" charset="0"/>
              </a:rPr>
              <a:t>Getting your products discovered</a:t>
            </a:r>
          </a:p>
        </p:txBody>
      </p:sp>
      <p:sp>
        <p:nvSpPr>
          <p:cNvPr id="8" name="Rectangle 16"/>
          <p:cNvSpPr txBox="1">
            <a:spLocks noChangeArrowheads="1"/>
          </p:cNvSpPr>
          <p:nvPr/>
        </p:nvSpPr>
        <p:spPr>
          <a:xfrm>
            <a:off x="2157413" y="449852"/>
            <a:ext cx="6986587" cy="3889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Frutiger 45 Light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800" i="1" dirty="0" smtClean="0">
                <a:latin typeface="Arial" pitchFamily="34" charset="0"/>
              </a:rPr>
              <a:t>Add browse </a:t>
            </a:r>
            <a:r>
              <a:rPr lang="en-GB" sz="1800" i="1" dirty="0">
                <a:latin typeface="Arial" pitchFamily="34" charset="0"/>
              </a:rPr>
              <a:t>n</a:t>
            </a:r>
            <a:r>
              <a:rPr lang="en-GB" sz="1800" i="1" dirty="0" smtClean="0">
                <a:latin typeface="Arial" pitchFamily="34" charset="0"/>
              </a:rPr>
              <a:t>odes </a:t>
            </a:r>
            <a:endParaRPr lang="en-US" sz="1800" i="1" dirty="0" smtClean="0">
              <a:latin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089" y="1852514"/>
            <a:ext cx="4175179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0" y="1852514"/>
            <a:ext cx="4235208" cy="260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57226" y="4800600"/>
            <a:ext cx="3713712" cy="638175"/>
          </a:xfrm>
          <a:prstGeom prst="wedgeRoundRectCallout">
            <a:avLst>
              <a:gd name="adj1" fmla="val 30609"/>
              <a:gd name="adj2" fmla="val -264365"/>
              <a:gd name="adj3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No browse node or a very high level browse node means your product might get lost in the crowd</a:t>
            </a:r>
            <a:endParaRPr lang="en-US" sz="1100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765822" y="4800600"/>
            <a:ext cx="3713712" cy="762000"/>
          </a:xfrm>
          <a:prstGeom prst="wedgeRoundRectCallout">
            <a:avLst>
              <a:gd name="adj1" fmla="val 11373"/>
              <a:gd name="adj2" fmla="val -256865"/>
              <a:gd name="adj3" fmla="val 16667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 precise browse node means people looking for your type of products are more likely to see your item in their search results</a:t>
            </a:r>
            <a:endParaRPr lang="en-US" sz="1100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9558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33731CFA-0D47-4C59-A9EE-AEBB59355E4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5730" y="952500"/>
            <a:ext cx="8798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You can add browse nodes one by one by going into ‘Edit Details’ in ‘Manage inventory’:</a:t>
            </a: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title"/>
          </p:nvPr>
        </p:nvSpPr>
        <p:spPr>
          <a:xfrm>
            <a:off x="2157413" y="60914"/>
            <a:ext cx="6986587" cy="388938"/>
          </a:xfrm>
        </p:spPr>
        <p:txBody>
          <a:bodyPr/>
          <a:lstStyle/>
          <a:p>
            <a:r>
              <a:rPr lang="en-US" sz="2000" i="1" dirty="0" smtClean="0">
                <a:latin typeface="Arial" pitchFamily="34" charset="0"/>
              </a:rPr>
              <a:t>Getting your products discovered</a:t>
            </a:r>
          </a:p>
        </p:txBody>
      </p:sp>
      <p:sp>
        <p:nvSpPr>
          <p:cNvPr id="8" name="Rectangle 16"/>
          <p:cNvSpPr txBox="1">
            <a:spLocks noChangeArrowheads="1"/>
          </p:cNvSpPr>
          <p:nvPr/>
        </p:nvSpPr>
        <p:spPr>
          <a:xfrm>
            <a:off x="2157413" y="468902"/>
            <a:ext cx="6986587" cy="3889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Frutiger 45 Light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800" i="1" dirty="0" smtClean="0">
                <a:latin typeface="Arial" pitchFamily="34" charset="0"/>
              </a:rPr>
              <a:t>Add browse </a:t>
            </a:r>
            <a:r>
              <a:rPr lang="en-GB" sz="1800" i="1" dirty="0">
                <a:latin typeface="Arial" pitchFamily="34" charset="0"/>
              </a:rPr>
              <a:t>n</a:t>
            </a:r>
            <a:r>
              <a:rPr lang="en-GB" sz="1800" i="1" dirty="0" smtClean="0">
                <a:latin typeface="Arial" pitchFamily="34" charset="0"/>
              </a:rPr>
              <a:t>odes </a:t>
            </a:r>
            <a:endParaRPr lang="en-US" sz="1800" i="1" dirty="0" smtClean="0">
              <a:latin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1509713"/>
            <a:ext cx="23336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37714"/>
            <a:ext cx="4610100" cy="30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2862261" y="2286019"/>
            <a:ext cx="638175" cy="220756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100" dirty="0">
              <a:solidFill>
                <a:prstClr val="black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10777"/>
            <a:ext cx="4610100" cy="119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85736" y="3298061"/>
            <a:ext cx="879871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You can also add nodes in bulk when uploading your products with inventory files: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Download the </a:t>
            </a:r>
            <a:r>
              <a:rPr lang="en-GB" sz="1600" dirty="0" smtClean="0">
                <a:latin typeface="Arial" pitchFamily="34" charset="0"/>
                <a:cs typeface="Arial" pitchFamily="34" charset="0"/>
                <a:hlinkClick r:id="rId5"/>
              </a:rPr>
              <a:t>Browse </a:t>
            </a:r>
            <a:r>
              <a:rPr lang="en-GB" sz="1600" dirty="0">
                <a:latin typeface="Arial" pitchFamily="34" charset="0"/>
                <a:cs typeface="Arial" pitchFamily="34" charset="0"/>
                <a:hlinkClick r:id="rId5"/>
              </a:rPr>
              <a:t>T</a:t>
            </a:r>
            <a:r>
              <a:rPr lang="en-GB" sz="1600" dirty="0" smtClean="0">
                <a:latin typeface="Arial" pitchFamily="34" charset="0"/>
                <a:cs typeface="Arial" pitchFamily="34" charset="0"/>
                <a:hlinkClick r:id="rId5"/>
              </a:rPr>
              <a:t>ree Guide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for your product category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Find the best node for your product (avoid grey ‘high level’ nodes)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endParaRPr lang="en-GB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endParaRPr lang="en-GB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endParaRPr lang="en-GB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Enter the corresponding number into your inventory file</a:t>
            </a: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62438"/>
            <a:ext cx="36766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595878"/>
            <a:ext cx="57245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4556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mazon.com Services">
  <a:themeElements>
    <a:clrScheme name="1_Amazon.com Services 1">
      <a:dk1>
        <a:srgbClr val="000066"/>
      </a:dk1>
      <a:lt1>
        <a:srgbClr val="FFFFFF"/>
      </a:lt1>
      <a:dk2>
        <a:srgbClr val="2149A3"/>
      </a:dk2>
      <a:lt2>
        <a:srgbClr val="FFB601"/>
      </a:lt2>
      <a:accent1>
        <a:srgbClr val="FF9933"/>
      </a:accent1>
      <a:accent2>
        <a:srgbClr val="00CC00"/>
      </a:accent2>
      <a:accent3>
        <a:srgbClr val="ABB1CE"/>
      </a:accent3>
      <a:accent4>
        <a:srgbClr val="DADADA"/>
      </a:accent4>
      <a:accent5>
        <a:srgbClr val="FFCAAD"/>
      </a:accent5>
      <a:accent6>
        <a:srgbClr val="00B900"/>
      </a:accent6>
      <a:hlink>
        <a:srgbClr val="003399"/>
      </a:hlink>
      <a:folHlink>
        <a:srgbClr val="F67E3C"/>
      </a:folHlink>
    </a:clrScheme>
    <a:fontScheme name="1_Amazon.com Servic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33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33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1_Amazon.com Services 1">
        <a:dk1>
          <a:srgbClr val="000066"/>
        </a:dk1>
        <a:lt1>
          <a:srgbClr val="FFFFFF"/>
        </a:lt1>
        <a:dk2>
          <a:srgbClr val="2149A3"/>
        </a:dk2>
        <a:lt2>
          <a:srgbClr val="FFB601"/>
        </a:lt2>
        <a:accent1>
          <a:srgbClr val="FF9933"/>
        </a:accent1>
        <a:accent2>
          <a:srgbClr val="00CC00"/>
        </a:accent2>
        <a:accent3>
          <a:srgbClr val="ABB1CE"/>
        </a:accent3>
        <a:accent4>
          <a:srgbClr val="DADADA"/>
        </a:accent4>
        <a:accent5>
          <a:srgbClr val="FFCAAD"/>
        </a:accent5>
        <a:accent6>
          <a:srgbClr val="00B900"/>
        </a:accent6>
        <a:hlink>
          <a:srgbClr val="003399"/>
        </a:hlink>
        <a:folHlink>
          <a:srgbClr val="F67E3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010_AmazonLayout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 anchor="ctr"/>
      <a:lstStyle>
        <a:defPPr algn="ctr">
          <a:lnSpc>
            <a:spcPct val="150000"/>
          </a:lnSpc>
          <a:defRPr sz="1100" dirty="0">
            <a:solidFill>
              <a:prstClr val="black"/>
            </a:solidFill>
            <a:latin typeface="Arial" pitchFamily="34" charset="0"/>
            <a:ea typeface="Tahoma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Amazon.com Services">
  <a:themeElements>
    <a:clrScheme name="1_Amazon.com Services 1">
      <a:dk1>
        <a:srgbClr val="000066"/>
      </a:dk1>
      <a:lt1>
        <a:srgbClr val="FFFFFF"/>
      </a:lt1>
      <a:dk2>
        <a:srgbClr val="2149A3"/>
      </a:dk2>
      <a:lt2>
        <a:srgbClr val="FFB601"/>
      </a:lt2>
      <a:accent1>
        <a:srgbClr val="FF9933"/>
      </a:accent1>
      <a:accent2>
        <a:srgbClr val="00CC00"/>
      </a:accent2>
      <a:accent3>
        <a:srgbClr val="ABB1CE"/>
      </a:accent3>
      <a:accent4>
        <a:srgbClr val="DADADA"/>
      </a:accent4>
      <a:accent5>
        <a:srgbClr val="FFCAAD"/>
      </a:accent5>
      <a:accent6>
        <a:srgbClr val="00B900"/>
      </a:accent6>
      <a:hlink>
        <a:srgbClr val="003399"/>
      </a:hlink>
      <a:folHlink>
        <a:srgbClr val="F67E3C"/>
      </a:folHlink>
    </a:clrScheme>
    <a:fontScheme name="1_Amazon.com Servic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33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33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1_Amazon.com Services 1">
        <a:dk1>
          <a:srgbClr val="000066"/>
        </a:dk1>
        <a:lt1>
          <a:srgbClr val="FFFFFF"/>
        </a:lt1>
        <a:dk2>
          <a:srgbClr val="2149A3"/>
        </a:dk2>
        <a:lt2>
          <a:srgbClr val="FFB601"/>
        </a:lt2>
        <a:accent1>
          <a:srgbClr val="FF9933"/>
        </a:accent1>
        <a:accent2>
          <a:srgbClr val="00CC00"/>
        </a:accent2>
        <a:accent3>
          <a:srgbClr val="ABB1CE"/>
        </a:accent3>
        <a:accent4>
          <a:srgbClr val="DADADA"/>
        </a:accent4>
        <a:accent5>
          <a:srgbClr val="FFCAAD"/>
        </a:accent5>
        <a:accent6>
          <a:srgbClr val="00B900"/>
        </a:accent6>
        <a:hlink>
          <a:srgbClr val="003399"/>
        </a:hlink>
        <a:folHlink>
          <a:srgbClr val="F67E3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0F61C26E358D45A8FEDA48A754C68D" ma:contentTypeVersion="0" ma:contentTypeDescription="Create a new document." ma:contentTypeScope="" ma:versionID="4a2429f74b96829a363b27e1ce75076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6413E179-DF6E-4E5F-8FDC-B38D493F8F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4A0A96-5653-4E51-9904-39462D7F72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62F4B54F-DE57-4355-9344-565B1AD8ACBF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www.w3.org/XML/1998/namespace"/>
    <ds:schemaRef ds:uri="http://schemas.openxmlformats.org/package/2006/metadata/core-properties"/>
    <ds:schemaRef ds:uri="http://purl.org/dc/elements/1.1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14759</TotalTime>
  <Words>956</Words>
  <Application>Microsoft Office PowerPoint</Application>
  <PresentationFormat>On-screen Show (4:3)</PresentationFormat>
  <Paragraphs>179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1_Amazon.com Services</vt:lpstr>
      <vt:lpstr>2010_AmazonLayoutDE</vt:lpstr>
      <vt:lpstr>2_Amazon.com Services</vt:lpstr>
      <vt:lpstr>PowerPoint Presentation</vt:lpstr>
      <vt:lpstr>Agenda</vt:lpstr>
      <vt:lpstr>Analysing your sales with Business Reports</vt:lpstr>
      <vt:lpstr>Analysing your sales with Business Reports</vt:lpstr>
      <vt:lpstr>Analysing your sales with Business Reports</vt:lpstr>
      <vt:lpstr>Agenda</vt:lpstr>
      <vt:lpstr>Getting your products discovered</vt:lpstr>
      <vt:lpstr>Getting your products discovered</vt:lpstr>
      <vt:lpstr>Getting your products discovered</vt:lpstr>
      <vt:lpstr>Agenda</vt:lpstr>
      <vt:lpstr>Planning for the rush</vt:lpstr>
      <vt:lpstr>Agenda</vt:lpstr>
      <vt:lpstr>Keeping Customers in Mind</vt:lpstr>
      <vt:lpstr>Keeping Customers in Mind</vt:lpstr>
      <vt:lpstr>Agenda</vt:lpstr>
      <vt:lpstr>Summary</vt:lpstr>
      <vt:lpstr>Q &amp; A</vt:lpstr>
      <vt:lpstr>Useful References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MGB 2004 Segment/Role Breakout Session</dc:subject>
  <dc:creator>lidast</dc:creator>
  <dc:description>Template design: aliciad_x000d_
Formatter: design@slidework.com_x000d_
Event Date:_x000d_
Event Location:_x000d_
Speech Length:_x000d_
Audience:_x000d_
Key Topics:</dc:description>
  <cp:lastModifiedBy>Henry, Carole</cp:lastModifiedBy>
  <cp:revision>928</cp:revision>
  <cp:lastPrinted>2011-11-29T15:07:32Z</cp:lastPrinted>
  <dcterms:created xsi:type="dcterms:W3CDTF">2009-01-22T00:50:41Z</dcterms:created>
  <dcterms:modified xsi:type="dcterms:W3CDTF">2011-11-30T08:29:34Z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dience">
    <vt:lpwstr>Internal</vt:lpwstr>
  </property>
  <property fmtid="{D5CDD505-2E9C-101B-9397-08002B2CF9AE}" pid="3" name="Status">
    <vt:lpwstr>Draft</vt:lpwstr>
  </property>
  <property fmtid="{D5CDD505-2E9C-101B-9397-08002B2CF9AE}" pid="4" name="_MarkAsFinal">
    <vt:bool>true</vt:bool>
  </property>
</Properties>
</file>