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2"/>
  </p:notesMasterIdLst>
  <p:handoutMasterIdLst>
    <p:handoutMasterId r:id="rId23"/>
  </p:handoutMasterIdLst>
  <p:sldIdLst>
    <p:sldId id="420" r:id="rId7"/>
    <p:sldId id="439" r:id="rId8"/>
    <p:sldId id="540" r:id="rId9"/>
    <p:sldId id="554" r:id="rId10"/>
    <p:sldId id="555" r:id="rId11"/>
    <p:sldId id="557" r:id="rId12"/>
    <p:sldId id="535" r:id="rId13"/>
    <p:sldId id="541" r:id="rId14"/>
    <p:sldId id="556" r:id="rId15"/>
    <p:sldId id="558" r:id="rId16"/>
    <p:sldId id="553" r:id="rId17"/>
    <p:sldId id="559" r:id="rId18"/>
    <p:sldId id="539" r:id="rId19"/>
    <p:sldId id="534" r:id="rId20"/>
    <p:sldId id="479" r:id="rId2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956" y="-37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1996-2011, 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1/17/2012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1/17/2012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1/17/2012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sellercentral-europe.amazon.com/gp/help/help-popup.html?_encoding=UTF8&amp;itemID=200549770" TargetMode="Externa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1.png"/><Relationship Id="rId5" Type="http://schemas.openxmlformats.org/officeDocument/2006/relationships/hyperlink" Target="https://sellercentral-europe.amazon.com/gp/feedback-manager/home.html/" TargetMode="Externa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opup.html/ref=ag_200205250_cont_custmetric?ie=UTF8&amp;itemID=200205250&amp;language=en_GB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sellercentral-europe.amazon.com/gp/help/help.html/ref=ag_200370550_cont_help?ie=UTF8&amp;itemID=200370550&amp;language=en_GB" TargetMode="External"/><Relationship Id="rId3" Type="http://schemas.openxmlformats.org/officeDocument/2006/relationships/hyperlink" Target="https://sellercentral-europe.amazon.com/gp/help/help.html/ref=ag_200389080_cont_help?ie=UTF8&amp;itemID=200389080&amp;language=en_GB" TargetMode="External"/><Relationship Id="rId7" Type="http://schemas.openxmlformats.org/officeDocument/2006/relationships/hyperlink" Target="https://sellercentral-europe.amazon.com/gp/help/help.html/ref=ag_661_cont_help?ie=UTF8&amp;itemID=661&amp;language=en_GB" TargetMode="External"/><Relationship Id="rId2" Type="http://schemas.openxmlformats.org/officeDocument/2006/relationships/hyperlink" Target="https://sellercentral-europe.amazon.com/gp/help/help.html/ref=ag_200436920_cont_help?ie=UTF8&amp;itemID=200436920&amp;language=en_GB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elp.html/ref=ag_200198010_cont_help?ie=UTF8&amp;itemID=200198010&amp;language=en_GB" TargetMode="External"/><Relationship Id="rId11" Type="http://schemas.openxmlformats.org/officeDocument/2006/relationships/hyperlink" Target="https://sellercentral-europe.amazon.com/gp/contact-us/contact-amazon-form.html" TargetMode="External"/><Relationship Id="rId5" Type="http://schemas.openxmlformats.org/officeDocument/2006/relationships/hyperlink" Target="http://www.amazon.co.uk/gp/help/customer/display.html/ref=help_search_1-3?ie=UTF8&amp;nodeId=3149431&amp;qid=1326120217&amp;sr=1-3" TargetMode="External"/><Relationship Id="rId10" Type="http://schemas.openxmlformats.org/officeDocument/2006/relationships/hyperlink" Target="https://sellercentral-europe.amazon.com/gp/help/home.html/ref=ag_help_cont_help" TargetMode="External"/><Relationship Id="rId4" Type="http://schemas.openxmlformats.org/officeDocument/2006/relationships/hyperlink" Target="http://www.amazon.co.uk/gp/help/customer/display.html?nodeId=3149641" TargetMode="External"/><Relationship Id="rId9" Type="http://schemas.openxmlformats.org/officeDocument/2006/relationships/hyperlink" Target="http://services.amazon.co.uk/resources/events-webinars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co.uk/resources/events-webinars/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ellercentral-europe.amazon.com/gp/communication-manager/inbox.html" TargetMode="Externa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.uk/gp/help/customer/display.html/ref=help_search_1-3?ie=UTF8&amp;nodeId=3149431" TargetMode="Externa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age.html/ref=ag_200281050_cont_scsearch?ie=UTF8&amp;itemID=200281050" TargetMode="External"/><Relationship Id="rId2" Type="http://schemas.openxmlformats.org/officeDocument/2006/relationships/hyperlink" Target="https://sellercentral-europe.amazon.com/gp/help/help-page.html/ref=ag_200198010_cont_scsearch?ie=UTF8&amp;itemID=200198010" TargetMode="Externa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sellercentral-europe.amazon.com/gp/help/help-page.html/ref=ag_21531_cont_scsearch?ie=UTF8&amp;itemID=21531" TargetMode="Externa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1" y="1916796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Getting off to a good start after Christmas</a:t>
            </a:r>
          </a:p>
          <a:p>
            <a:pPr algn="ctr">
              <a:spcBef>
                <a:spcPts val="1200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Part 1: Dealing with Customers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1996-2011, 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Buyer-Seller Messaging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and Refunds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Why Customer Service Matters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10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647950"/>
            <a:ext cx="5562600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5079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105425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Amazon sellers should aim to provide the best possible customer service.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Respond to Buyers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 a 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timely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ie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Within 24 hours) and professional manner :	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11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Why Customer Service Matters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8" y="2311848"/>
            <a:ext cx="7753352" cy="144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8" y="5060156"/>
            <a:ext cx="8905872" cy="789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797" y="4391025"/>
            <a:ext cx="8505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b="1" dirty="0">
                <a:latin typeface="Arial" pitchFamily="34" charset="0"/>
                <a:cs typeface="Arial" pitchFamily="34" charset="0"/>
              </a:rPr>
              <a:t>Check your </a:t>
            </a:r>
            <a:r>
              <a:rPr lang="en-US" sz="1800" b="1" dirty="0">
                <a:latin typeface="Arial" pitchFamily="34" charset="0"/>
                <a:cs typeface="Arial" pitchFamily="34" charset="0"/>
                <a:hlinkClick r:id="rId5"/>
              </a:rPr>
              <a:t>Feedbacks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and address negative comments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proactively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. 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2" y="2538481"/>
            <a:ext cx="952500" cy="100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Dealing with Customers</a:t>
            </a:r>
            <a:endParaRPr lang="en-US" sz="20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579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28600" y="1003145"/>
            <a:ext cx="8693150" cy="105425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Inexistent, slow or unprofessional service will make your buyers unhappy, which will: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Affect your feedback rating, which could have an impact on your future sales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	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12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Why Customer Service Matters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Dealing with Customers</a:t>
            </a:r>
            <a:endParaRPr lang="en-US" sz="2000" i="1" dirty="0" smtClean="0">
              <a:latin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1937372"/>
            <a:ext cx="6662737" cy="169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3375" y="3933825"/>
            <a:ext cx="8324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Affect your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3"/>
              </a:rPr>
              <a:t>customer metrics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by increasing your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Order Defect Rate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(‘ODR’). A high ODR can lead to your account’s suspension or termination.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" y="4580156"/>
            <a:ext cx="8796338" cy="175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C:\Users\caroleh\AppData\Local\Microsoft\Windows\Temporary Internet Files\Content.IE5\G8AIS6JR\MC900431631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25" y="2204555"/>
            <a:ext cx="11620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9600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 &amp; A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13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Useful References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87350" y="1215132"/>
            <a:ext cx="8274050" cy="358546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GB" sz="2000" dirty="0">
                <a:hlinkClick r:id="rId2"/>
              </a:rPr>
              <a:t>Getting Good Feedback with Customer </a:t>
            </a:r>
            <a:r>
              <a:rPr lang="en-GB" sz="2000" dirty="0" smtClean="0">
                <a:hlinkClick r:id="rId2"/>
              </a:rPr>
              <a:t>Service</a:t>
            </a:r>
            <a:r>
              <a:rPr lang="en-GB" sz="2000" dirty="0" smtClean="0"/>
              <a:t> – Video Tutorial</a:t>
            </a:r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3"/>
              </a:rPr>
              <a:t>Buyer-Seller Messaging Service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4"/>
              </a:rPr>
              <a:t>Marketplace Returns and Refunds</a:t>
            </a:r>
            <a:r>
              <a:rPr lang="en-GB" sz="2000" dirty="0" smtClean="0"/>
              <a:t> – Information for buyers</a:t>
            </a:r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5"/>
              </a:rPr>
              <a:t>Marketplace Returns and Refunds</a:t>
            </a:r>
            <a:r>
              <a:rPr lang="en-GB" sz="2000" dirty="0" smtClean="0"/>
              <a:t> – Information for sellers</a:t>
            </a:r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6"/>
              </a:rPr>
              <a:t>Refund Orders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7"/>
              </a:rPr>
              <a:t>Issue Multiple Refunds at Once</a:t>
            </a:r>
            <a:endParaRPr lang="en-GB" sz="2000" dirty="0"/>
          </a:p>
          <a:p>
            <a:pPr>
              <a:spcBef>
                <a:spcPts val="1200"/>
              </a:spcBef>
            </a:pPr>
            <a:r>
              <a:rPr lang="en-GB" sz="2000" dirty="0">
                <a:hlinkClick r:id="rId8"/>
              </a:rPr>
              <a:t>Seller Performance Measurement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000" dirty="0" smtClean="0">
                <a:hlinkClick r:id="rId9"/>
              </a:rPr>
              <a:t>Webinar Invitations and Recordings</a:t>
            </a:r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  <a:endParaRPr lang="en-US" sz="1400" dirty="0" smtClean="0"/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5951" y="6007239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itchFamily="34" charset="0"/>
              </a:rPr>
              <a:t>Visit our </a:t>
            </a:r>
            <a:r>
              <a:rPr lang="en-US" sz="1400" i="1" dirty="0">
                <a:latin typeface="Arial" pitchFamily="34" charset="0"/>
                <a:hlinkClick r:id="rId10"/>
              </a:rPr>
              <a:t>Help</a:t>
            </a:r>
            <a:r>
              <a:rPr lang="en-US" sz="1400" i="1" dirty="0">
                <a:latin typeface="Arial" pitchFamily="34" charset="0"/>
              </a:rPr>
              <a:t> Pages or </a:t>
            </a:r>
            <a:r>
              <a:rPr lang="en-US" sz="1400" i="1" dirty="0">
                <a:latin typeface="Arial" pitchFamily="34" charset="0"/>
                <a:hlinkClick r:id="rId11"/>
              </a:rPr>
              <a:t>Contact</a:t>
            </a:r>
            <a:r>
              <a:rPr lang="en-US" sz="1400" i="1" dirty="0">
                <a:latin typeface="Arial" pitchFamily="34" charset="0"/>
              </a:rPr>
              <a:t> Seller Support 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b="1" dirty="0" err="1" smtClean="0"/>
              <a:t>Thank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!</a:t>
            </a:r>
          </a:p>
          <a:p>
            <a:pPr algn="ctr">
              <a:buNone/>
            </a:pPr>
            <a:r>
              <a:rPr lang="fr-FR" b="1" dirty="0">
                <a:solidFill>
                  <a:schemeClr val="bg1"/>
                </a:solidFill>
                <a:hlinkClick r:id="rId2"/>
              </a:rPr>
              <a:t>http://services.amazon.co.uk/resources/events-webinars</a:t>
            </a:r>
            <a:r>
              <a:rPr lang="fr-FR" b="1" dirty="0" smtClean="0">
                <a:solidFill>
                  <a:schemeClr val="bg1"/>
                </a:solidFill>
                <a:hlinkClick r:id="rId2"/>
              </a:rPr>
              <a:t>/</a:t>
            </a:r>
            <a:r>
              <a:rPr lang="fr-FR" b="1" dirty="0" smtClean="0">
                <a:solidFill>
                  <a:schemeClr val="bg1"/>
                </a:solidFill>
              </a:rPr>
              <a:t>    </a:t>
            </a:r>
          </a:p>
          <a:p>
            <a:pPr algn="ctr">
              <a:buFont typeface="Wingdings" pitchFamily="2" charset="2"/>
              <a:buNone/>
            </a:pPr>
            <a:endParaRPr lang="fr-FR" dirty="0" smtClean="0"/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Buyer-Seller Messaging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and Refunds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Why Customer Service Matters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4648199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09548" y="937140"/>
            <a:ext cx="8274050" cy="1284499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You are likely to receive contacts from buyers regarding their Christmas orders.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Please check your </a:t>
            </a:r>
            <a:r>
              <a:rPr lang="en-US" sz="1800" b="1" dirty="0" smtClean="0">
                <a:latin typeface="Arial" pitchFamily="34" charset="0"/>
                <a:cs typeface="Arial" pitchFamily="34" charset="0"/>
                <a:hlinkClick r:id="rId2"/>
              </a:rPr>
              <a:t>Buyer-Seller Messages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 your Seller Central account. 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Buyer-Seller Messaging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8" y="2003013"/>
            <a:ext cx="8601075" cy="437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385072" y="2221639"/>
            <a:ext cx="2664618" cy="965405"/>
          </a:xfrm>
          <a:prstGeom prst="wedgeRoundRectCallout">
            <a:avLst>
              <a:gd name="adj1" fmla="val 75594"/>
              <a:gd name="adj2" fmla="val -49691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Click ‘Messages’ at the top right, or in the new widget located in the right-side menu bar of your Seller Central homepage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8" y="3267075"/>
            <a:ext cx="8681989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Dealing with Customers</a:t>
            </a:r>
            <a:endParaRPr lang="en-US" sz="20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678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4"/>
            <a:ext cx="8274050" cy="501665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The Buyer-Seller Messaging Service: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Allows you to receive and send messages to Amazon buyers, directly within Seller Central, or via your own email system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Uses encrypted email addresses (ex: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91234b@marketplace.amazon.co.uk) to ensure greater privacy and security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Facilitates faster and better resolution of disputes by allowing Amazon investigators to review communications before accepting an A-Z claim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When emailing buyers you should not: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Include links to any/your website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Include promotional or marketing messages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Refer the buyer to other products or promotions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4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Buyer-Seller Messaging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Dealing with Customers</a:t>
            </a:r>
            <a:endParaRPr lang="en-US" sz="20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5007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1" y="1003145"/>
            <a:ext cx="3317874" cy="208295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How to proactively contact a buyer: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Go to ‘Manage Orders’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C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lick on the name of the buyer in the ‘Contact Buyer’ column:</a:t>
            </a: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5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Buyer-Seller Messaging</a:t>
            </a:r>
            <a:endParaRPr lang="en-US" sz="1800" i="1" dirty="0" smtClean="0">
              <a:latin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512" y="1028553"/>
            <a:ext cx="5300238" cy="2305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39726" y="4124323"/>
            <a:ext cx="4432300" cy="1609727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How to respond to a buyer: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Click on the buyer’s email in ‘Received Messages’ in the Buyer-Seller Messaging Service and write your reply: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0" y="3479301"/>
            <a:ext cx="3429000" cy="3077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216150" y="76200"/>
            <a:ext cx="6705600" cy="4572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smtClean="0">
                <a:latin typeface="Arial" pitchFamily="34" charset="0"/>
              </a:rPr>
              <a:t>Dealing with Customers</a:t>
            </a:r>
            <a:endParaRPr lang="en-US" sz="20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955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Buyer-Seller Messaging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Customer Returns and Refunds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Why Customer Service Matters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Q&amp;A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Useful References</a:t>
            </a: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6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124075"/>
            <a:ext cx="5562600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1289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Dealing with Customers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5445279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You are likely to process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returns and refunds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requests from buyers because:</a:t>
            </a:r>
          </a:p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item arrived damaged</a:t>
            </a:r>
          </a:p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package was lost or arrived too late </a:t>
            </a:r>
          </a:p>
          <a:p>
            <a:pPr>
              <a:spcBef>
                <a:spcPts val="600"/>
              </a:spcBef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The buyer no longer wants the item</a:t>
            </a:r>
          </a:p>
          <a:p>
            <a:pPr marL="0" indent="0">
              <a:spcBef>
                <a:spcPts val="600"/>
              </a:spcBef>
              <a:buNone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GB" sz="10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-&gt; You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should make sure to respect the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Marketplace Returns and Refunds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policies to provide a good customer experience. </a:t>
            </a:r>
          </a:p>
          <a:p>
            <a:pPr marL="0" indent="0">
              <a:spcBef>
                <a:spcPts val="600"/>
              </a:spcBef>
              <a:buNone/>
            </a:pPr>
            <a:endParaRPr lang="en-GB" sz="1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-&gt; You need to make sure you respect applicable laws and regulations.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7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Customer Returns and Refunds</a:t>
            </a:r>
            <a:endParaRPr lang="en-US" sz="1800" i="1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1722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Dealing with Customers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5445279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8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Customer Returns and Refunds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6221" y="979974"/>
            <a:ext cx="848677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You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can issue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refunds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in 2 ways: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For each individual order in ‘Manage Orders’ and ‘Refund Order’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>
                <a:latin typeface="Arial" pitchFamily="34" charset="0"/>
                <a:cs typeface="Arial" pitchFamily="34" charset="0"/>
              </a:rPr>
              <a:t>For several orders at once by </a:t>
            </a:r>
            <a:r>
              <a:rPr lang="en-GB" sz="1800" dirty="0">
                <a:latin typeface="Arial" pitchFamily="34" charset="0"/>
                <a:cs typeface="Arial" pitchFamily="34" charset="0"/>
                <a:hlinkClick r:id="rId3"/>
              </a:rPr>
              <a:t>uploading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a file in ‘Upload Order Related Files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</a:pP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1" y="2202724"/>
            <a:ext cx="8661191" cy="2918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1" y="2202724"/>
            <a:ext cx="6343654" cy="4206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2202724"/>
            <a:ext cx="8983553" cy="3498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0526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Dealing with Customers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11150" y="1003145"/>
            <a:ext cx="8274050" cy="5445279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9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15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1800" i="1" dirty="0" smtClean="0">
                <a:latin typeface="Arial" pitchFamily="34" charset="0"/>
              </a:rPr>
              <a:t>Customer Returns and Refunds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6224" y="1057275"/>
            <a:ext cx="806767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Please note: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You can only refund if the order was confirmed as shipped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A refund cannot be undone</a:t>
            </a: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For non-media items, Amazon will </a:t>
            </a:r>
            <a:r>
              <a:rPr lang="en-GB" sz="1800" dirty="0" smtClean="0">
                <a:latin typeface="Arial" pitchFamily="34" charset="0"/>
                <a:cs typeface="Arial" pitchFamily="34" charset="0"/>
                <a:hlinkClick r:id="rId2"/>
              </a:rPr>
              <a:t>retain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20% of the original sales commission (up to 5GBP) when crediting your account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6" y="1314038"/>
            <a:ext cx="1590674" cy="711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2937180"/>
            <a:ext cx="8995169" cy="3173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4" y="2937180"/>
            <a:ext cx="8995169" cy="3317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19456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F61C26E358D45A8FEDA48A754C68D" ma:contentTypeVersion="0" ma:contentTypeDescription="Create a new document." ma:contentTypeScope="" ma:versionID="4a2429f74b96829a363b27e1ce7507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F4B54F-DE57-4355-9344-565B1AD8ACBF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04A0A96-5653-4E51-9904-39462D7F7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15470</TotalTime>
  <Words>685</Words>
  <Application>Microsoft Office PowerPoint</Application>
  <PresentationFormat>On-screen Show (4:3)</PresentationFormat>
  <Paragraphs>117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1_Amazon.com Services</vt:lpstr>
      <vt:lpstr>2010_AmazonLayoutDE</vt:lpstr>
      <vt:lpstr>2_Amazon.com Services</vt:lpstr>
      <vt:lpstr>PowerPoint Presentation</vt:lpstr>
      <vt:lpstr>Agenda</vt:lpstr>
      <vt:lpstr>PowerPoint Presentation</vt:lpstr>
      <vt:lpstr>PowerPoint Presentation</vt:lpstr>
      <vt:lpstr>PowerPoint Presentation</vt:lpstr>
      <vt:lpstr>Agenda</vt:lpstr>
      <vt:lpstr>Dealing with Customers</vt:lpstr>
      <vt:lpstr>Dealing with Customers</vt:lpstr>
      <vt:lpstr>Dealing with Customers</vt:lpstr>
      <vt:lpstr>Agenda</vt:lpstr>
      <vt:lpstr>PowerPoint Presentation</vt:lpstr>
      <vt:lpstr>PowerPoint Presentation</vt:lpstr>
      <vt:lpstr>Q &amp; A</vt:lpstr>
      <vt:lpstr>Useful References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993</cp:revision>
  <cp:lastPrinted>2011-11-29T15:07:32Z</cp:lastPrinted>
  <dcterms:created xsi:type="dcterms:W3CDTF">2009-01-22T00:50:41Z</dcterms:created>
  <dcterms:modified xsi:type="dcterms:W3CDTF">2012-01-17T08:04:01Z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</Properties>
</file>