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5213" r:id="rId5"/>
    <p:sldMasterId id="2147485222" r:id="rId6"/>
  </p:sldMasterIdLst>
  <p:notesMasterIdLst>
    <p:notesMasterId r:id="rId24"/>
  </p:notesMasterIdLst>
  <p:handoutMasterIdLst>
    <p:handoutMasterId r:id="rId25"/>
  </p:handoutMasterIdLst>
  <p:sldIdLst>
    <p:sldId id="420" r:id="rId7"/>
    <p:sldId id="439" r:id="rId8"/>
    <p:sldId id="524" r:id="rId9"/>
    <p:sldId id="553" r:id="rId10"/>
    <p:sldId id="554" r:id="rId11"/>
    <p:sldId id="512" r:id="rId12"/>
    <p:sldId id="555" r:id="rId13"/>
    <p:sldId id="544" r:id="rId14"/>
    <p:sldId id="545" r:id="rId15"/>
    <p:sldId id="546" r:id="rId16"/>
    <p:sldId id="547" r:id="rId17"/>
    <p:sldId id="548" r:id="rId18"/>
    <p:sldId id="549" r:id="rId19"/>
    <p:sldId id="551" r:id="rId20"/>
    <p:sldId id="539" r:id="rId21"/>
    <p:sldId id="534" r:id="rId22"/>
    <p:sldId id="479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h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0000"/>
    <a:srgbClr val="F3DD8D"/>
    <a:srgbClr val="FF9900"/>
    <a:srgbClr val="4D4D4D"/>
    <a:srgbClr val="5C5C5C"/>
    <a:srgbClr val="006699"/>
    <a:srgbClr val="99CC33"/>
    <a:srgbClr val="DAE3F5"/>
    <a:srgbClr val="E9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44" y="648"/>
      </p:cViewPr>
      <p:guideLst>
        <p:guide orient="horz" pos="800"/>
        <p:guide orient="horz" pos="1813"/>
        <p:guide pos="4080"/>
        <p:guide pos="160"/>
        <p:guide pos="5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33"/>
            <a:ext cx="613049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1865" y="9430133"/>
            <a:ext cx="605811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5828C5E-1C61-4611-A38B-BF2BED1D9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2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066"/>
            <a:ext cx="5438140" cy="44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44711"/>
            <a:ext cx="5617523" cy="38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4127" y="9428397"/>
            <a:ext cx="126197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FB105F-ACCD-47AE-A606-A721098D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3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pitchFamily="28" charset="-128"/>
              </a:rPr>
              <a:t>© 2004 Microsoft Corporation. Tous droits réservés.</a:t>
            </a:r>
          </a:p>
          <a:p>
            <a:pPr eaLnBrk="1" hangingPunct="1"/>
            <a:r>
              <a:rPr lang="fr-FR" dirty="0" smtClean="0">
                <a:ea typeface="ＭＳ Ｐゴシック" pitchFamily="28" charset="-128"/>
              </a:rPr>
              <a:t>La fonction de cette présentation est purement informative. Microsoft n’apporte aucune garantie, expresse ou implicite.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1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Frutiger 57Cn" pitchFamily="34" charset="0"/>
                <a:ea typeface="MS PGothic" pitchFamily="34" charset="-128"/>
                <a:cs typeface="Arial" pitchFamily="34" charset="0"/>
              </a:rPr>
              <a:t>www.amazon.co.uk</a:t>
            </a:r>
            <a:endParaRPr lang="en-US" dirty="0">
              <a:solidFill>
                <a:srgbClr val="000000"/>
              </a:solidFill>
              <a:latin typeface="Frutiger 57Cn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smtClean="0">
                <a:effectLst/>
              </a:defRPr>
            </a:lvl1pPr>
          </a:lstStyle>
          <a:p>
            <a:r>
              <a:rPr lang="en-US" dirty="0" smtClean="0"/>
              <a:t>Click to edit Mas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-  </a:t>
            </a:r>
            <a:r>
              <a:rPr lang="en-GB" sz="1100" dirty="0" smtClean="0">
                <a:effectLst/>
                <a:latin typeface="Calibri"/>
                <a:ea typeface="Calibri"/>
              </a:rPr>
              <a:t>Confidential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 </a:t>
            </a:r>
            <a:r>
              <a:rPr lang="en-GB" sz="1100" dirty="0" smtClean="0">
                <a:effectLst/>
                <a:latin typeface="Calibri"/>
                <a:ea typeface="Calibri"/>
              </a:rPr>
              <a:t>© 1996-2011, Amazon.com, Inc. or its affiliates.  All rights reserved.</a:t>
            </a:r>
            <a:r>
              <a:rPr lang="en-US" sz="1100" dirty="0" smtClean="0">
                <a:effectLst/>
                <a:latin typeface="Calibri"/>
                <a:ea typeface="Calibri"/>
              </a:rPr>
              <a:t/>
            </a:r>
            <a:br>
              <a:rPr lang="en-US" sz="1100" dirty="0" smtClean="0">
                <a:effectLst/>
                <a:latin typeface="Calibri"/>
                <a:ea typeface="Calibri"/>
              </a:rPr>
            </a:b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555" name="Picture 3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2246948"/>
            <a:ext cx="2864737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1E63666-3D1C-481D-9833-65E62B7CD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174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5" y="15049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83612F89-C283-4BAC-AAB4-725DBDE49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334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4292A2D-51B4-41C0-841E-64B3C11C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379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9A367B2-201F-40E1-A9F7-2C0A0D543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481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0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948ADF33-F894-4C3E-8FB5-1F886A9E847A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752850" y="6304002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Confidential </a:t>
            </a:r>
            <a:r>
              <a:rPr lang="en-GB" sz="1000" dirty="0">
                <a:solidFill>
                  <a:srgbClr val="000000"/>
                </a:solidFill>
              </a:rPr>
              <a:t>© </a:t>
            </a:r>
            <a:r>
              <a:rPr lang="en-GB" sz="1000" dirty="0" smtClean="0">
                <a:solidFill>
                  <a:srgbClr val="000000"/>
                </a:solidFill>
              </a:rPr>
              <a:t>1996-2012, </a:t>
            </a:r>
            <a:r>
              <a:rPr lang="en-GB" sz="1000" dirty="0">
                <a:solidFill>
                  <a:srgbClr val="000000"/>
                </a:solidFill>
              </a:rPr>
              <a:t>Amazon.com, Inc. or its affiliates.  All rights reserved.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7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CCB7D674-89F6-40ED-92E9-A076828B19DF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27EC4AE5-5891-4BE5-82A4-E6396D097E22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47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with Tex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47183" y="1055688"/>
            <a:ext cx="8564562" cy="3143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"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8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BBD91399-AEFA-4950-8371-AD327F83A2B2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9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20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3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301356" y="4489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05050" y="70699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A814F0F6-E7FE-4D0D-AB11-698FC629BDF1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7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3438" y="6653213"/>
            <a:ext cx="407987" cy="303212"/>
          </a:xfrm>
          <a:prstGeom prst="rect">
            <a:avLst/>
          </a:prstGeom>
        </p:spPr>
        <p:txBody>
          <a:bodyPr lIns="86493" tIns="43247" rIns="86493" bIns="43247"/>
          <a:lstStyle>
            <a:lvl1pPr algn="r" defTabSz="914485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1025" y="6697663"/>
            <a:ext cx="2895600" cy="32067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73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A32227D-CAC6-40DB-B7C1-DBEA0806F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85" y="197167"/>
            <a:ext cx="1962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6274-85E2-4C58-9CD4-DAD6C73D7265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7A32227D-CAC6-40DB-B7C1-DBEA0806FB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70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3731CFA-0D47-4C59-A9EE-AEBB5935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latin typeface="Frutiger 57Cn"/>
                <a:cs typeface="Arial" pitchFamily="34" charset="0"/>
              </a:rPr>
              <a:t>www.fba.amazon.co.uk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306638"/>
            <a:ext cx="3175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25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0793360-9569-4932-8C21-AFF07278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54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43A792-5C33-4BD4-B0AD-9FB94A20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3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88A931D-E457-45E7-BD1E-1F4A596BA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52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890B363-10EB-414F-BDC6-F8DB05A2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62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6E52CEB-7FBB-4159-AF01-468D4D77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580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C622BD1-363A-4FB3-99A1-2FBA3B1E0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73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8E2032C-A85E-4432-88EE-EFEFBA3F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46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529A798-A585-49D9-8842-71FA5A80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974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D23F0D4-AB5B-4094-9E6F-F2492A97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72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B20F5F5-4DB0-43B8-9A56-DAC8719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287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505323-7B80-49C7-96A9-90F36DB1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170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F95C51E1-36EE-48D1-AF40-C052D52E4CD4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2E50732-8146-4D51-A560-D018FE9A4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60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2352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596D906-AB44-4244-AFD2-192A1EB63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62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05" y="19621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3731CFA-0D47-4C59-A9EE-AEBB5935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765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66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ACB51F5-F2EE-4CBD-850F-2A33A5CBF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867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7430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92A61EA-01AF-48DF-9CB7-29EBEDB36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969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8097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293E4E0-9C57-4295-9D8F-1E9C71B6B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2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285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Frutiger 45 Light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  <p:sldLayoutId id="2147485235" r:id="rId13"/>
    <p:sldLayoutId id="2147485236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opup.html?ie=UTF8&amp;itemID=60951" TargetMode="External"/><Relationship Id="rId7" Type="http://schemas.openxmlformats.org/officeDocument/2006/relationships/hyperlink" Target="https://sellercentral-europe.amazon.com/gp/contact-us/contact-amazon-form.html" TargetMode="External"/><Relationship Id="rId2" Type="http://schemas.openxmlformats.org/officeDocument/2006/relationships/hyperlink" Target="https://sellercentral-europe.amazon.com/gp/help/help.html/ref=ag_34601_cont_27601?ie=UTF8&amp;itemID=34601&amp;language=en_GB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llercentral-europe.amazon.com/gp/help/home.html/ref=ag_help_cont_help" TargetMode="External"/><Relationship Id="rId5" Type="http://schemas.openxmlformats.org/officeDocument/2006/relationships/hyperlink" Target="http://services.amazon.co.uk/resources/events-webinars/" TargetMode="External"/><Relationship Id="rId4" Type="http://schemas.openxmlformats.org/officeDocument/2006/relationships/hyperlink" Target="https://sellercentral-europe.amazon.com/gp/help/help.html/ref=ag_23611_cont_10441?ie=UTF8&amp;itemID=23611&amp;language=en_G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amazon.co.uk/resources/events-webinars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site-metrics/repor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item-manager/ezdpc/openPickup.htm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2064887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Getting off to a good start after Christmas</a:t>
            </a:r>
          </a:p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 2: Clearing up Your Stock with Promotions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aroleh\AppData\Local\Microsoft\Windows\Temporary Internet Files\Content.IE5\G8AIS6JR\MP9004227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3049772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34082"/>
            <a:ext cx="8791575" cy="313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157413" y="60914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 – Step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" y="923925"/>
            <a:ext cx="882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customize the promotion type by clarifying what you will offer, such as the amount of the discount.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Qualifications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this is where you can select the product list you previously created.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74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3" y="1293257"/>
            <a:ext cx="8444004" cy="509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157413" y="60914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 – Step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" y="923925"/>
            <a:ext cx="882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Tracking Info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name and select dates for your promotion. Claim codes are optional.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26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16908"/>
            <a:ext cx="8917532" cy="43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157413" y="60914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 – Step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" y="923925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Messaging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you can personalize the text that will be displayed to buyers, or use standard templates.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24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535518"/>
            <a:ext cx="8810626" cy="39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157413" y="60914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 – Step 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1" y="5610225"/>
            <a:ext cx="2295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" y="923925"/>
            <a:ext cx="882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Review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check and if necessary edit the details of the promotion before creating it.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43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157413" y="60914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How Promotions </a:t>
            </a:r>
            <a:r>
              <a:rPr lang="en-US" sz="1800" i="1" dirty="0">
                <a:latin typeface="Arial" pitchFamily="34" charset="0"/>
              </a:rPr>
              <a:t>A</a:t>
            </a:r>
            <a:r>
              <a:rPr lang="en-US" sz="1800" i="1" dirty="0" smtClean="0">
                <a:latin typeface="Arial" pitchFamily="34" charset="0"/>
              </a:rPr>
              <a:t>ppear to Buyers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921606"/>
            <a:ext cx="81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The display text you selected will appear below the product’s image: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0938"/>
            <a:ext cx="7543801" cy="50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6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Q &amp; A</a:t>
            </a: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15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9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Useful 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9725" y="1396107"/>
            <a:ext cx="8274050" cy="24996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 smtClean="0">
                <a:hlinkClick r:id="rId2"/>
              </a:rPr>
              <a:t>Sales Success Using Business Reports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3"/>
              </a:rPr>
              <a:t>Overview of Promotions</a:t>
            </a:r>
            <a:endParaRPr lang="en-GB" sz="2000" dirty="0" smtClean="0">
              <a:hlinkClick r:id="rId4"/>
            </a:endParaRPr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4"/>
              </a:rPr>
              <a:t>Promotions Help Page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>
                <a:hlinkClick r:id="rId5"/>
              </a:rPr>
              <a:t>Webinar Invitations and Recordings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16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951" y="6007239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itchFamily="34" charset="0"/>
              </a:rPr>
              <a:t>Visit our </a:t>
            </a:r>
            <a:r>
              <a:rPr lang="en-US" sz="1400" i="1" dirty="0">
                <a:latin typeface="Arial" pitchFamily="34" charset="0"/>
                <a:hlinkClick r:id="rId6"/>
              </a:rPr>
              <a:t>Help</a:t>
            </a:r>
            <a:r>
              <a:rPr lang="en-US" sz="1400" i="1" dirty="0">
                <a:latin typeface="Arial" pitchFamily="34" charset="0"/>
              </a:rPr>
              <a:t> Pages or </a:t>
            </a:r>
            <a:r>
              <a:rPr lang="en-US" sz="1400" i="1" dirty="0">
                <a:latin typeface="Arial" pitchFamily="34" charset="0"/>
                <a:hlinkClick r:id="rId7"/>
              </a:rPr>
              <a:t>Contact</a:t>
            </a:r>
            <a:r>
              <a:rPr lang="en-US" sz="1400" i="1" dirty="0">
                <a:latin typeface="Arial" pitchFamily="34" charset="0"/>
              </a:rPr>
              <a:t> Seller Support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120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137160" y="3063809"/>
            <a:ext cx="8832850" cy="1384995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Thank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!</a:t>
            </a:r>
          </a:p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  <a:hlinkClick r:id="rId2"/>
              </a:rPr>
              <a:t>http://services.amazon.co.uk/resources/events-webinars</a:t>
            </a:r>
            <a:r>
              <a:rPr lang="fr-FR" b="1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fr-FR" b="1" dirty="0" smtClean="0">
                <a:solidFill>
                  <a:schemeClr val="bg1"/>
                </a:solidFill>
              </a:rPr>
              <a:t>    </a:t>
            </a:r>
          </a:p>
          <a:p>
            <a:pPr algn="ctr">
              <a:buFont typeface="Wingdings" pitchFamily="2" charset="2"/>
              <a:buNone/>
            </a:pPr>
            <a:endParaRPr lang="fr-FR" dirty="0" smtClean="0"/>
          </a:p>
        </p:txBody>
      </p:sp>
      <p:sp>
        <p:nvSpPr>
          <p:cNvPr id="3789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E3A61301-5155-41A2-A458-76EA3AC01A7D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17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Identify Overstock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Sale Price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Promotion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Useful References</a:t>
            </a: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1600200"/>
            <a:ext cx="4343400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70439"/>
            <a:ext cx="6986587" cy="388938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3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0499" y="949274"/>
            <a:ext cx="8810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 should identify stock that did not sell as well as you expected. 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example: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‘Detail Page Sales and Traffic’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Business Report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shows your best-selling and least popular items:</a:t>
            </a: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59377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Identify Overstock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7" y="3058109"/>
            <a:ext cx="8812795" cy="17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667125" y="5076824"/>
            <a:ext cx="2486025" cy="600075"/>
          </a:xfrm>
          <a:prstGeom prst="wedgeRoundRectCallout">
            <a:avLst>
              <a:gd name="adj1" fmla="val -6273"/>
              <a:gd name="adj2" fmla="val -9858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 can see how many people looked at your products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305550" y="5076824"/>
            <a:ext cx="2486025" cy="733426"/>
          </a:xfrm>
          <a:prstGeom prst="wedgeRoundRectCallout">
            <a:avLst>
              <a:gd name="adj1" fmla="val -16618"/>
              <a:gd name="adj2" fmla="val -8819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 your sales conversion, so how many units you sold compared to the number of sessions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0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70439"/>
            <a:ext cx="6986587" cy="388938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Clearing Up Your Stock with Promotions</a:t>
            </a:r>
          </a:p>
        </p:txBody>
      </p:sp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4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499" y="972670"/>
            <a:ext cx="88106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 can then compare the units sold with your current quantity in stock: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Export the Detail Page Sales and Traffic report, for example for a 1 month period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Download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 Inventory File from the Inventory tab, listing your products’ quantities in stock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Identify items which have large quantities in stock but relatively low sales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59377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Identify Overstock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" y="2757774"/>
            <a:ext cx="21621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128919"/>
            <a:ext cx="4229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us 1"/>
          <p:cNvSpPr/>
          <p:nvPr/>
        </p:nvSpPr>
        <p:spPr>
          <a:xfrm>
            <a:off x="3095625" y="3268812"/>
            <a:ext cx="381000" cy="291714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" y="4343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If you sold 91 units in one month and have 2,096 units in stock, you have 23 months of cover before you run out of stock.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You should find ways to sell through your stock more quickly.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34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Identify Overstock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Sale Price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Promotion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Useful References</a:t>
            </a: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5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133600"/>
            <a:ext cx="4343400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6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>
                <a:latin typeface="Arial" pitchFamily="34" charset="0"/>
              </a:rPr>
              <a:t>Clearing Up Your Stock with Promotions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Sale Price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019174"/>
            <a:ext cx="8772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The quickest way to put an item on sale is to set up a sale price: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Go to your Inventory, then click ‘Edit Details’ for your chosen item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Set your Sale Price with a Start and End Sales Date, click ‘Save and Finish’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8" y="2176906"/>
            <a:ext cx="5248275" cy="27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4325" y="5403649"/>
            <a:ext cx="473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Your standard price and your new sales price will be displayed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buyers if you have the Buy Box: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956187"/>
            <a:ext cx="2540795" cy="16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Identify Overstock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Sale Price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Setting Up a Promotion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Useful References</a:t>
            </a: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7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657475"/>
            <a:ext cx="4343400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8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8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>
                <a:latin typeface="Arial" pitchFamily="34" charset="0"/>
              </a:rPr>
              <a:t>Clearing Up Your Stock with Promotions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499" y="1019173"/>
            <a:ext cx="87725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You can set up promotions by going in ‘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Manage Promotions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 in the Inventory tab: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" y="1447257"/>
            <a:ext cx="9023696" cy="187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3511272"/>
            <a:ext cx="87725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Go to ‘Manage Product Lists’ and  ‘Create a New Product Selection’, to list products for which the promotion will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apply (optional).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Go to ‘Create a Promotion’ and go through 5 steps: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Choose a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Promotion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ype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Create Benefits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Qualifications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Input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Tracking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Info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Create Messaging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Review Promotion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6905625" y="2676525"/>
            <a:ext cx="9334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81700" y="2676525"/>
            <a:ext cx="92392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7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47200"/>
            <a:ext cx="8903050" cy="46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>
                <a:latin typeface="Arial" pitchFamily="34" charset="0"/>
              </a:rPr>
              <a:t>Clearing Up Your Stock with Promotions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Setting up a Promotion – Step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923925"/>
            <a:ext cx="88201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Promotion Type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select what kind of promotion you want to offer.</a:t>
            </a:r>
          </a:p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Please note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 Promotions are not possible for all products (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Not for BMVD).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8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_AmazonLayout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anchor="ctr"/>
      <a:lstStyle>
        <a:defPPr algn="ctr">
          <a:lnSpc>
            <a:spcPct val="150000"/>
          </a:lnSpc>
          <a:defRPr sz="1100" dirty="0">
            <a:solidFill>
              <a:prstClr val="black"/>
            </a:solidFill>
            <a:latin typeface="Arial" pitchFamily="34" charset="0"/>
            <a:ea typeface="Tahoma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F61C26E358D45A8FEDA48A754C68D" ma:contentTypeVersion="0" ma:contentTypeDescription="Create a new document." ma:contentTypeScope="" ma:versionID="4a2429f74b96829a363b27e1ce7507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413E179-DF6E-4E5F-8FDC-B38D493F8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A0A96-5653-4E51-9904-39462D7F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2F4B54F-DE57-4355-9344-565B1AD8ACB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15464</TotalTime>
  <Words>912</Words>
  <Application>Microsoft Office PowerPoint</Application>
  <PresentationFormat>On-screen Show (4:3)</PresentationFormat>
  <Paragraphs>129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1_Amazon.com Services</vt:lpstr>
      <vt:lpstr>2010_AmazonLayoutDE</vt:lpstr>
      <vt:lpstr>2_Amazon.com Services</vt:lpstr>
      <vt:lpstr>PowerPoint Presentation</vt:lpstr>
      <vt:lpstr>Agenda</vt:lpstr>
      <vt:lpstr>Clearing Up Your Stock with Promotions</vt:lpstr>
      <vt:lpstr>Clearing Up Your Stock with Promotions</vt:lpstr>
      <vt:lpstr>Agenda</vt:lpstr>
      <vt:lpstr>Clearing Up Your Stock with Promotions</vt:lpstr>
      <vt:lpstr>Agenda</vt:lpstr>
      <vt:lpstr>Clearing Up Your Stock with Promotions</vt:lpstr>
      <vt:lpstr>Clearing Up Your Stock with Promotions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Useful References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MGB 2004 Segment/Role Breakout Session</dc:subject>
  <dc:creator>lidast</dc:creator>
  <dc:description>Template design: aliciad_x000d_
Formatter: design@slidework.com_x000d_
Event Date:_x000d_
Event Location:_x000d_
Speech Length:_x000d_
Audience:_x000d_
Key Topics:</dc:description>
  <cp:lastModifiedBy>User</cp:lastModifiedBy>
  <cp:revision>978</cp:revision>
  <cp:lastPrinted>2011-11-29T15:07:32Z</cp:lastPrinted>
  <dcterms:created xsi:type="dcterms:W3CDTF">2009-01-22T00:50:41Z</dcterms:created>
  <dcterms:modified xsi:type="dcterms:W3CDTF">2012-01-23T13:50:26Z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Internal</vt:lpwstr>
  </property>
  <property fmtid="{D5CDD505-2E9C-101B-9397-08002B2CF9AE}" pid="3" name="Status">
    <vt:lpwstr>Draft</vt:lpwstr>
  </property>
</Properties>
</file>