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  <p:sldMasterId id="2147485213" r:id="rId5"/>
    <p:sldMasterId id="2147485222" r:id="rId6"/>
  </p:sldMasterIdLst>
  <p:notesMasterIdLst>
    <p:notesMasterId r:id="rId27"/>
  </p:notesMasterIdLst>
  <p:handoutMasterIdLst>
    <p:handoutMasterId r:id="rId28"/>
  </p:handoutMasterIdLst>
  <p:sldIdLst>
    <p:sldId id="420" r:id="rId7"/>
    <p:sldId id="439" r:id="rId8"/>
    <p:sldId id="536" r:id="rId9"/>
    <p:sldId id="557" r:id="rId10"/>
    <p:sldId id="553" r:id="rId11"/>
    <p:sldId id="558" r:id="rId12"/>
    <p:sldId id="555" r:id="rId13"/>
    <p:sldId id="559" r:id="rId14"/>
    <p:sldId id="552" r:id="rId15"/>
    <p:sldId id="560" r:id="rId16"/>
    <p:sldId id="561" r:id="rId17"/>
    <p:sldId id="562" r:id="rId18"/>
    <p:sldId id="556" r:id="rId19"/>
    <p:sldId id="563" r:id="rId20"/>
    <p:sldId id="564" r:id="rId21"/>
    <p:sldId id="566" r:id="rId22"/>
    <p:sldId id="565" r:id="rId23"/>
    <p:sldId id="539" r:id="rId24"/>
    <p:sldId id="534" r:id="rId25"/>
    <p:sldId id="479" r:id="rId26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roleh" initials="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hiddenSlides="1" frameSlides="1"/>
  <p:clrMru>
    <a:srgbClr val="000000"/>
    <a:srgbClr val="F3DD8D"/>
    <a:srgbClr val="FF9900"/>
    <a:srgbClr val="4D4D4D"/>
    <a:srgbClr val="5C5C5C"/>
    <a:srgbClr val="006699"/>
    <a:srgbClr val="99CC33"/>
    <a:srgbClr val="DAE3F5"/>
    <a:srgbClr val="E9F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744" y="-72"/>
      </p:cViewPr>
      <p:guideLst>
        <p:guide orient="horz" pos="800"/>
        <p:guide orient="horz" pos="1813"/>
        <p:guide pos="4080"/>
        <p:guide pos="160"/>
        <p:guide pos="53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648"/>
    </p:cViewPr>
  </p:sorterViewPr>
  <p:notesViewPr>
    <p:cSldViewPr snapToGrid="0">
      <p:cViewPr varScale="1">
        <p:scale>
          <a:sx n="83" d="100"/>
          <a:sy n="83" d="100"/>
        </p:scale>
        <p:origin x="-3108" y="-84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latin typeface="Segoe Semibold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Segoe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3/15/2010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133"/>
            <a:ext cx="6130496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800">
                <a:latin typeface="Segoe" charset="0"/>
                <a:ea typeface="ＭＳ Ｐゴシック" pitchFamily="-106" charset="-128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© 2004 Microsoft Corporation. All rights reserved.</a:t>
            </a:r>
          </a:p>
          <a:p>
            <a:pPr>
              <a:defRPr/>
            </a:pPr>
            <a:r>
              <a:rPr lang="en-US" dirty="0"/>
              <a:t>This presentation is for informational purposes only. Microsoft makes no warranties, express or implied, in this summary.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191865" y="9430133"/>
            <a:ext cx="605811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Segoe Semibold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65828C5E-1C61-4611-A38B-BF2BED1D90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12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3/15/2010</a:t>
            </a:r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066"/>
            <a:ext cx="5438140" cy="4466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544711"/>
            <a:ext cx="5617523" cy="380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800">
                <a:latin typeface="Segoe" charset="0"/>
                <a:ea typeface="ＭＳ Ｐゴシック" pitchFamily="-106" charset="-128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© 2004 Microsoft Corporation. All rights reserved.</a:t>
            </a:r>
          </a:p>
          <a:p>
            <a:pPr>
              <a:defRPr/>
            </a:pPr>
            <a:r>
              <a:rPr lang="en-US" dirty="0"/>
              <a:t>This presentation is for informational purposes only. Microsoft makes no warranties, express or implied, in this summary.</a:t>
            </a:r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34127" y="9428397"/>
            <a:ext cx="1261976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84FB105F-ACCD-47AE-A606-A721098D09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53328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ＭＳ Ｐゴシック" pitchFamily="-10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eaLnBrk="1" hangingPunct="1"/>
            <a:r>
              <a:rPr lang="fr-FR" dirty="0" smtClean="0">
                <a:ea typeface="ＭＳ Ｐゴシック" pitchFamily="28" charset="-128"/>
              </a:rPr>
              <a:t>© 2004 Microsoft Corporation. Tous droits réservés.</a:t>
            </a:r>
          </a:p>
          <a:p>
            <a:pPr eaLnBrk="1" hangingPunct="1"/>
            <a:r>
              <a:rPr lang="fr-FR" dirty="0" smtClean="0">
                <a:ea typeface="ＭＳ Ｐゴシック" pitchFamily="28" charset="-128"/>
              </a:rPr>
              <a:t>La fonction de cette présentation est purement informative. Microsoft n’apporte aucune garantie, expresse ou implicite.</a:t>
            </a:r>
            <a:endParaRPr lang="en-US" dirty="0" smtClean="0">
              <a:ea typeface="ＭＳ Ｐゴシック" pitchFamily="28" charset="-128"/>
            </a:endParaRPr>
          </a:p>
        </p:txBody>
      </p:sp>
      <p:sp>
        <p:nvSpPr>
          <p:cNvPr id="39939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28" charset="-128"/>
              </a:rPr>
              <a:t>1</a:t>
            </a:r>
          </a:p>
        </p:txBody>
      </p:sp>
      <p:sp>
        <p:nvSpPr>
          <p:cNvPr id="276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pp-cover-2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9144000" cy="485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17"/>
          <p:cNvSpPr txBox="1">
            <a:spLocks noChangeArrowheads="1"/>
          </p:cNvSpPr>
          <p:nvPr userDrawn="1"/>
        </p:nvSpPr>
        <p:spPr bwMode="auto">
          <a:xfrm>
            <a:off x="4572000" y="4960938"/>
            <a:ext cx="396240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dirty="0" smtClean="0">
                <a:solidFill>
                  <a:srgbClr val="000000"/>
                </a:solidFill>
                <a:latin typeface="Frutiger 57Cn" pitchFamily="34" charset="0"/>
                <a:ea typeface="MS PGothic" pitchFamily="34" charset="-128"/>
                <a:cs typeface="Arial" pitchFamily="34" charset="0"/>
              </a:rPr>
              <a:t>www.amazon.co.uk</a:t>
            </a:r>
            <a:endParaRPr lang="en-US" dirty="0">
              <a:solidFill>
                <a:srgbClr val="000000"/>
              </a:solidFill>
              <a:latin typeface="Frutiger 57Cn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683014" name="Rectangle 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048000" y="5638800"/>
            <a:ext cx="5486400" cy="533400"/>
          </a:xfrm>
          <a:ln/>
        </p:spPr>
        <p:txBody>
          <a:bodyPr/>
          <a:lstStyle>
            <a:lvl1pPr marL="0" marR="0" indent="0" algn="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1100" smtClean="0">
                <a:effectLst/>
              </a:defRPr>
            </a:lvl1pPr>
          </a:lstStyle>
          <a:p>
            <a:r>
              <a:rPr lang="en-US" dirty="0" smtClean="0"/>
              <a:t>Click to edit Mas</a:t>
            </a:r>
            <a:r>
              <a:rPr lang="en-GB" sz="1100" dirty="0" smtClean="0">
                <a:solidFill>
                  <a:srgbClr val="1F497D"/>
                </a:solidFill>
                <a:effectLst/>
                <a:latin typeface="Calibri"/>
                <a:ea typeface="Calibri"/>
              </a:rPr>
              <a:t>-  </a:t>
            </a:r>
            <a:r>
              <a:rPr lang="en-GB" sz="1100" dirty="0" smtClean="0">
                <a:effectLst/>
                <a:latin typeface="Calibri"/>
                <a:ea typeface="Calibri"/>
              </a:rPr>
              <a:t>Confidential</a:t>
            </a:r>
            <a:r>
              <a:rPr lang="en-GB" sz="1100" dirty="0" smtClean="0">
                <a:solidFill>
                  <a:srgbClr val="1F497D"/>
                </a:solidFill>
                <a:effectLst/>
                <a:latin typeface="Calibri"/>
                <a:ea typeface="Calibri"/>
              </a:rPr>
              <a:t> </a:t>
            </a:r>
            <a:r>
              <a:rPr lang="en-GB" sz="1100" dirty="0" smtClean="0">
                <a:effectLst/>
                <a:latin typeface="Calibri"/>
                <a:ea typeface="Calibri"/>
              </a:rPr>
              <a:t>© 1996-2011, Amazon.com, Inc. or its affiliates.  All rights reserved.</a:t>
            </a:r>
            <a:r>
              <a:rPr lang="en-US" sz="1100" dirty="0" smtClean="0">
                <a:effectLst/>
                <a:latin typeface="Calibri"/>
                <a:ea typeface="Calibri"/>
              </a:rPr>
              <a:t/>
            </a:r>
            <a:br>
              <a:rPr lang="en-US" sz="1100" dirty="0" smtClean="0">
                <a:effectLst/>
                <a:latin typeface="Calibri"/>
                <a:ea typeface="Calibri"/>
              </a:rPr>
            </a:br>
            <a:endParaRPr lang="en-US" dirty="0"/>
          </a:p>
        </p:txBody>
      </p:sp>
      <p:sp>
        <p:nvSpPr>
          <p:cNvPr id="6830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048000" y="6172200"/>
            <a:ext cx="5486400" cy="369332"/>
          </a:xfrm>
        </p:spPr>
        <p:txBody>
          <a:bodyPr/>
          <a:lstStyle>
            <a:lvl1pPr marL="0" indent="0" algn="r">
              <a:spcBef>
                <a:spcPct val="0"/>
              </a:spcBef>
              <a:buFontTx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23555" name="Picture 3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4004" y="2246948"/>
            <a:ext cx="2864737" cy="625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24288" y="64246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91E63666-3D1C-481D-9833-65E62B7CD1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1746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9445" y="15049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0213" y="228600"/>
            <a:ext cx="2208212" cy="2206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575" y="228600"/>
            <a:ext cx="6472238" cy="2206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83612F89-C283-4BAC-AAB4-725DBDE49E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2770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1334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45720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5575" y="893763"/>
            <a:ext cx="8832850" cy="1541462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528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C4292A2D-51B4-41C0-841E-64B3C11C95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3794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590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4008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623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79A367B2-201F-40E1-A9F7-2C0A0D543F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4818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5645" y="1590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Amazon.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3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0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948ADF33-F894-4C3E-8FB5-1F886A9E847A}" type="datetime1">
              <a:rPr lang="en-US" smtClean="0"/>
              <a:t>2/1/2012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1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752850" y="6304002"/>
            <a:ext cx="53911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000000"/>
                </a:solidFill>
              </a:rPr>
              <a:t>Confidential </a:t>
            </a:r>
            <a:r>
              <a:rPr lang="en-GB" sz="1000" dirty="0">
                <a:solidFill>
                  <a:srgbClr val="000000"/>
                </a:solidFill>
              </a:rPr>
              <a:t>© </a:t>
            </a:r>
            <a:r>
              <a:rPr lang="en-GB" sz="1000" dirty="0" smtClean="0">
                <a:solidFill>
                  <a:srgbClr val="000000"/>
                </a:solidFill>
              </a:rPr>
              <a:t>1996-2012, </a:t>
            </a:r>
            <a:r>
              <a:rPr lang="en-GB" sz="1000" dirty="0">
                <a:solidFill>
                  <a:srgbClr val="000000"/>
                </a:solidFill>
              </a:rPr>
              <a:t>Amazon.com, Inc. or its affiliates.  All rights reserved.</a:t>
            </a:r>
            <a:endParaRPr lang="en-US" sz="1000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917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mazo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447800"/>
            <a:ext cx="8450343" cy="4525962"/>
          </a:xfrm>
          <a:prstGeom prst="rect">
            <a:avLst/>
          </a:prstGeom>
        </p:spPr>
        <p:txBody>
          <a:bodyPr>
            <a:normAutofit/>
          </a:bodyPr>
          <a:lstStyle>
            <a:lvl1pPr marL="265113" indent="-265113">
              <a:buFont typeface="Arial" pitchFamily="34" charset="0"/>
              <a:buChar char="•"/>
              <a:defRPr sz="2800" b="1">
                <a:latin typeface="Arial" pitchFamily="34" charset="0"/>
                <a:cs typeface="Arial" pitchFamily="34" charset="0"/>
              </a:defRPr>
            </a:lvl1pPr>
            <a:lvl2pPr marL="539750" indent="-274638">
              <a:buFont typeface="Arial" pitchFamily="34" charset="0"/>
              <a:buChar char="•"/>
              <a:defRPr sz="2400" b="1">
                <a:latin typeface="Arial" pitchFamily="34" charset="0"/>
                <a:cs typeface="Arial" pitchFamily="34" charset="0"/>
              </a:defRPr>
            </a:lvl2pPr>
            <a:lvl3pPr marL="804863" indent="-265113"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3pPr>
            <a:lvl4pPr marL="1079500" indent="-274638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4pPr>
            <a:lvl5pPr marL="1344613" indent="-265113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CCB7D674-89F6-40ED-92E9-A076828B19DF}" type="datetime1">
              <a:rPr lang="en-US" smtClean="0"/>
              <a:t>2/1/2012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688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mazon Graphic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27EC4AE5-5891-4BE5-82A4-E6396D097E22}" type="datetime1">
              <a:rPr lang="en-US" smtClean="0"/>
              <a:t>2/1/2012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8479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phics with Tex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7"/>
          </p:nvPr>
        </p:nvSpPr>
        <p:spPr>
          <a:xfrm>
            <a:off x="247183" y="1055688"/>
            <a:ext cx="8564562" cy="314325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"/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8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BBD91399-AEFA-4950-8371-AD327F83A2B2}" type="datetime1">
              <a:rPr lang="en-US" smtClean="0"/>
              <a:t>2/1/2012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9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20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8342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Final Amazon.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3"/>
          </p:nvPr>
        </p:nvSpPr>
        <p:spPr>
          <a:xfrm>
            <a:off x="2301356" y="4489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305050" y="70699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A814F0F6-E7FE-4D0D-AB11-698FC629BDF1}" type="datetime1">
              <a:rPr lang="en-US" smtClean="0"/>
              <a:t>2/1/2012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372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453438" y="6653213"/>
            <a:ext cx="407987" cy="303212"/>
          </a:xfrm>
          <a:prstGeom prst="rect">
            <a:avLst/>
          </a:prstGeom>
        </p:spPr>
        <p:txBody>
          <a:bodyPr lIns="86493" tIns="43247" rIns="86493" bIns="43247"/>
          <a:lstStyle>
            <a:lvl1pPr algn="r" defTabSz="914485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1025" y="6697663"/>
            <a:ext cx="2895600" cy="320675"/>
          </a:xfrm>
          <a:prstGeom prst="rect">
            <a:avLst/>
          </a:prstGeom>
        </p:spPr>
        <p:txBody>
          <a:bodyPr lIns="91432" tIns="45716" rIns="91432" bIns="45716"/>
          <a:lstStyle>
            <a:lvl1pPr>
              <a:defRPr sz="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2733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066800"/>
            <a:ext cx="8832850" cy="1438855"/>
          </a:xfrm>
        </p:spPr>
        <p:txBody>
          <a:bodyPr/>
          <a:lstStyle>
            <a:lvl1pPr>
              <a:buClr>
                <a:srgbClr val="FF9900"/>
              </a:buClr>
              <a:buFont typeface="Wingdings" pitchFamily="2" charset="2"/>
              <a:buChar char="q"/>
              <a:defRPr/>
            </a:lvl1pPr>
            <a:lvl2pPr>
              <a:buClr>
                <a:srgbClr val="FF9900"/>
              </a:buClr>
              <a:buFont typeface="Wingdings" pitchFamily="2" charset="2"/>
              <a:buChar char="q"/>
              <a:defRPr sz="2400" baseline="0"/>
            </a:lvl2pPr>
            <a:lvl3pPr>
              <a:buClr>
                <a:srgbClr val="FF9900"/>
              </a:buClr>
              <a:buFont typeface="Wingdings" pitchFamily="2" charset="2"/>
              <a:buChar char="q"/>
              <a:defRPr/>
            </a:lvl3pPr>
            <a:lvl4pPr>
              <a:buClr>
                <a:srgbClr val="FF9900"/>
              </a:buClr>
              <a:buFont typeface="Wingdings" pitchFamily="2" charset="2"/>
              <a:buChar char="q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7A32227D-CAC6-40DB-B7C1-DBEA0806FB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4685" y="197167"/>
            <a:ext cx="1962150" cy="42862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16274-85E2-4C58-9CD4-DAD6C73D7265}" type="datetime1">
              <a:rPr lang="en-US" smtClean="0"/>
              <a:t>2/1/2012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Page </a:t>
            </a:r>
            <a:fld id="{7A32227D-CAC6-40DB-B7C1-DBEA0806FB5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6370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6705600" cy="457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67188" y="6400800"/>
            <a:ext cx="760412" cy="280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33731CFA-0D47-4C59-A9EE-AEBB59355E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51123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pp-cover-2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9144000" cy="485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4572000" y="4960938"/>
            <a:ext cx="3962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smtClean="0">
                <a:latin typeface="Frutiger 57Cn"/>
                <a:cs typeface="Arial" pitchFamily="34" charset="0"/>
              </a:rPr>
              <a:t>www.fba.amazon.co.uk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238" y="2306638"/>
            <a:ext cx="3175000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30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048000" y="5638800"/>
            <a:ext cx="5486400" cy="533400"/>
          </a:xfrm>
          <a:ln/>
        </p:spPr>
        <p:txBody>
          <a:bodyPr/>
          <a:lstStyle>
            <a:lvl1pPr algn="r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830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048000" y="6172200"/>
            <a:ext cx="5486400" cy="369332"/>
          </a:xfrm>
        </p:spPr>
        <p:txBody>
          <a:bodyPr/>
          <a:lstStyle>
            <a:lvl1pPr marL="0" indent="0" algn="r">
              <a:spcBef>
                <a:spcPct val="0"/>
              </a:spcBef>
              <a:buFontTx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725866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066800"/>
            <a:ext cx="8832850" cy="1438855"/>
          </a:xfrm>
        </p:spPr>
        <p:txBody>
          <a:bodyPr/>
          <a:lstStyle>
            <a:lvl1pPr>
              <a:buClr>
                <a:srgbClr val="FF9900"/>
              </a:buClr>
              <a:buFont typeface="Wingdings" pitchFamily="2" charset="2"/>
              <a:buChar char="q"/>
              <a:defRPr/>
            </a:lvl1pPr>
            <a:lvl2pPr>
              <a:buClr>
                <a:srgbClr val="FF9900"/>
              </a:buClr>
              <a:buFont typeface="Wingdings" pitchFamily="2" charset="2"/>
              <a:buChar char="q"/>
              <a:defRPr sz="2400" baseline="0"/>
            </a:lvl2pPr>
            <a:lvl3pPr>
              <a:buClr>
                <a:srgbClr val="FF9900"/>
              </a:buClr>
              <a:buFont typeface="Wingdings" pitchFamily="2" charset="2"/>
              <a:buChar char="q"/>
              <a:defRPr/>
            </a:lvl3pPr>
            <a:lvl4pPr>
              <a:buClr>
                <a:srgbClr val="FF9900"/>
              </a:buClr>
              <a:buFont typeface="Wingdings" pitchFamily="2" charset="2"/>
              <a:buChar char="q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40793360-9569-4932-8C21-AFF072789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15829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350125" y="6457950"/>
            <a:ext cx="1652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sz="1000" smtClean="0">
                <a:solidFill>
                  <a:srgbClr val="000000"/>
                </a:solidFill>
                <a:cs typeface="Arial" pitchFamily="34" charset="0"/>
              </a:rPr>
              <a:t>Amazon Services Europe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685408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14788" y="63865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F43A792-5C33-4BD4-B0AD-9FB94A20C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23303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16388" y="6464300"/>
            <a:ext cx="811212" cy="217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788A931D-E457-45E7-BD1E-1F4A596BA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05216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67188" y="6400800"/>
            <a:ext cx="760412" cy="280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D890B363-10EB-414F-BDC6-F8DB05A2A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156244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9385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F6E52CEB-7FBB-4159-AF01-468D4D771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005803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7607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6C622BD1-363A-4FB3-99A1-2FBA3B1E01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9731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7350125" y="6457950"/>
            <a:ext cx="1652588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srgbClr val="000000"/>
                </a:solidFill>
                <a:ea typeface="MS PGothic" pitchFamily="34" charset="-128"/>
                <a:cs typeface="Arial" pitchFamily="34" charset="0"/>
              </a:rPr>
              <a:t>Amazon Services Europe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88E2032C-A85E-4432-88EE-EFEFBA3F45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34656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24288" y="64246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C529A798-A585-49D9-8842-71FA5A802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49742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0213" y="228600"/>
            <a:ext cx="2208212" cy="2206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575" y="228600"/>
            <a:ext cx="6472238" cy="2206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D23F0D4-AB5B-4094-9E6F-F2492A975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97249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45720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5575" y="893763"/>
            <a:ext cx="8832850" cy="1541462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528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AB20F5F5-4DB0-43B8-9A56-DAC8719890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272873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4008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/>
          <a:p>
            <a:pPr lvl="0"/>
            <a:r>
              <a:rPr lang="en-US" noProof="0" smtClean="0"/>
              <a:t>Click icon to add media</a:t>
            </a:r>
            <a:endParaRPr lang="en-US" noProof="0" dirty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623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F505323-7B80-49C7-96A9-90F36DB1E9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81701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mazo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447800"/>
            <a:ext cx="8450343" cy="4525962"/>
          </a:xfrm>
          <a:prstGeom prst="rect">
            <a:avLst/>
          </a:prstGeom>
        </p:spPr>
        <p:txBody>
          <a:bodyPr>
            <a:normAutofit/>
          </a:bodyPr>
          <a:lstStyle>
            <a:lvl1pPr marL="265113" indent="-265113">
              <a:buFont typeface="Arial" pitchFamily="34" charset="0"/>
              <a:buChar char="•"/>
              <a:defRPr sz="2800" b="1">
                <a:latin typeface="Arial" pitchFamily="34" charset="0"/>
                <a:cs typeface="Arial" pitchFamily="34" charset="0"/>
              </a:defRPr>
            </a:lvl1pPr>
            <a:lvl2pPr marL="539750" indent="-274638">
              <a:buFont typeface="Arial" pitchFamily="34" charset="0"/>
              <a:buChar char="•"/>
              <a:defRPr sz="2400" b="1">
                <a:latin typeface="Arial" pitchFamily="34" charset="0"/>
                <a:cs typeface="Arial" pitchFamily="34" charset="0"/>
              </a:defRPr>
            </a:lvl2pPr>
            <a:lvl3pPr marL="804863" indent="-265113"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3pPr>
            <a:lvl4pPr marL="1079500" indent="-274638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4pPr>
            <a:lvl5pPr marL="1344613" indent="-265113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F95C51E1-36EE-48D1-AF40-C052D52E4CD4}" type="datetime1">
              <a:rPr lang="en-US" smtClean="0"/>
              <a:t>2/1/2012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6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14788" y="63865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62E50732-8146-4D51-A560-D018FE9A45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5602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5165" y="2352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16388" y="6464300"/>
            <a:ext cx="811212" cy="217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2596D906-AB44-4244-AFD2-192A1EB63F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6626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4205" y="19621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67188" y="6400800"/>
            <a:ext cx="760412" cy="280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33731CFA-0D47-4C59-A9EE-AEBB59355E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7650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16668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9385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AACB51F5-F2EE-4CBD-850F-2A33A5CBF3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8674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785" y="17430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7607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F92A61EA-01AF-48DF-9CB7-29EBEDB36E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9698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18097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B293E4E0-9C57-4295-9D8F-1E9C71B6B7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0722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785" y="12858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18.xml"/><Relationship Id="rId10" Type="http://schemas.openxmlformats.org/officeDocument/2006/relationships/image" Target="../media/image5.jpeg"/><Relationship Id="rId4" Type="http://schemas.openxmlformats.org/officeDocument/2006/relationships/slideLayout" Target="../slideLayouts/slideLayout17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23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pp-btm-2b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248400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5575" y="1114425"/>
            <a:ext cx="8832850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670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50125" y="6457950"/>
            <a:ext cx="1652588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srgbClr val="000000"/>
                </a:solidFill>
                <a:ea typeface="MS PGothic" pitchFamily="34" charset="-128"/>
                <a:cs typeface="Arial" pitchFamily="34" charset="0"/>
              </a:rPr>
              <a:t>Amazon Services Europe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00" r:id="rId1"/>
    <p:sldLayoutId id="2147485201" r:id="rId2"/>
    <p:sldLayoutId id="2147485202" r:id="rId3"/>
    <p:sldLayoutId id="2147485203" r:id="rId4"/>
    <p:sldLayoutId id="2147485204" r:id="rId5"/>
    <p:sldLayoutId id="2147485205" r:id="rId6"/>
    <p:sldLayoutId id="2147485206" r:id="rId7"/>
    <p:sldLayoutId id="2147485207" r:id="rId8"/>
    <p:sldLayoutId id="2147485208" r:id="rId9"/>
    <p:sldLayoutId id="2147485209" r:id="rId10"/>
    <p:sldLayoutId id="2147485210" r:id="rId11"/>
    <p:sldLayoutId id="2147485211" r:id="rId12"/>
    <p:sldLayoutId id="2147485212" r:id="rId13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+mj-lt"/>
          <a:ea typeface="ＭＳ Ｐゴシック" pitchFamily="28" charset="-128"/>
          <a:cs typeface="ＭＳ Ｐゴシック" pitchFamily="-106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9pPr>
    </p:titleStyle>
    <p:bodyStyle>
      <a:lvl1pPr marL="349250" indent="-349250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400">
          <a:solidFill>
            <a:srgbClr val="000000"/>
          </a:solidFill>
          <a:latin typeface="+mn-lt"/>
          <a:ea typeface="ＭＳ Ｐゴシック" pitchFamily="28" charset="-128"/>
          <a:cs typeface="ＭＳ Ｐゴシック" pitchFamily="-106" charset="-128"/>
        </a:defRPr>
      </a:lvl1pPr>
      <a:lvl2pPr marL="746125" indent="-401638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000">
          <a:solidFill>
            <a:srgbClr val="000000"/>
          </a:solidFill>
          <a:latin typeface="+mn-lt"/>
          <a:ea typeface="ＭＳ Ｐゴシック" pitchFamily="28" charset="-128"/>
        </a:defRPr>
      </a:lvl2pPr>
      <a:lvl3pPr marL="1031875" indent="-238125" algn="l" defTabSz="968375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600">
          <a:solidFill>
            <a:srgbClr val="000000"/>
          </a:solidFill>
          <a:latin typeface="+mn-lt"/>
          <a:ea typeface="ＭＳ Ｐゴシック" pitchFamily="28" charset="-128"/>
        </a:defRPr>
      </a:lvl3pPr>
      <a:lvl4pPr marL="1144588" indent="-169863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400">
          <a:solidFill>
            <a:srgbClr val="000000"/>
          </a:solidFill>
          <a:latin typeface="+mn-lt"/>
          <a:ea typeface="ＭＳ Ｐゴシック" pitchFamily="28" charset="-128"/>
        </a:defRPr>
      </a:lvl4pPr>
      <a:lvl5pPr marL="1428750" indent="-169863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200">
          <a:solidFill>
            <a:srgbClr val="000000"/>
          </a:solidFill>
          <a:latin typeface="+mn-lt"/>
          <a:ea typeface="ＭＳ Ｐゴシック" pitchFamily="28" charset="-128"/>
        </a:defRPr>
      </a:lvl5pPr>
      <a:lvl6pPr marL="18859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6pPr>
      <a:lvl7pPr marL="23431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7pPr>
      <a:lvl8pPr marL="28003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8pPr>
      <a:lvl9pPr marL="32575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524000" cy="463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214" r:id="rId1"/>
    <p:sldLayoutId id="2147485215" r:id="rId2"/>
    <p:sldLayoutId id="2147485216" r:id="rId3"/>
    <p:sldLayoutId id="2147485217" r:id="rId4"/>
    <p:sldLayoutId id="2147485218" r:id="rId5"/>
    <p:sldLayoutId id="2147485219" r:id="rId6"/>
    <p:sldLayoutId id="2147485220" r:id="rId7"/>
    <p:sldLayoutId id="2147485237" r:id="rId8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bg1"/>
          </a:solidFill>
          <a:latin typeface="Frutiger 45 Light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pp-btm-2b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5575" y="1114425"/>
            <a:ext cx="8832850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670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Box 5"/>
          <p:cNvSpPr txBox="1">
            <a:spLocks noChangeArrowheads="1"/>
          </p:cNvSpPr>
          <p:nvPr/>
        </p:nvSpPr>
        <p:spPr bwMode="auto">
          <a:xfrm>
            <a:off x="7350125" y="6457950"/>
            <a:ext cx="1652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sz="1000" smtClean="0">
                <a:solidFill>
                  <a:srgbClr val="000000"/>
                </a:solidFill>
                <a:cs typeface="Arial" pitchFamily="34" charset="0"/>
              </a:rPr>
              <a:t>Amazon Services Europe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524000" cy="463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5223" r:id="rId1"/>
    <p:sldLayoutId id="2147485224" r:id="rId2"/>
    <p:sldLayoutId id="2147485225" r:id="rId3"/>
    <p:sldLayoutId id="2147485226" r:id="rId4"/>
    <p:sldLayoutId id="2147485227" r:id="rId5"/>
    <p:sldLayoutId id="2147485228" r:id="rId6"/>
    <p:sldLayoutId id="2147485229" r:id="rId7"/>
    <p:sldLayoutId id="2147485230" r:id="rId8"/>
    <p:sldLayoutId id="2147485231" r:id="rId9"/>
    <p:sldLayoutId id="2147485232" r:id="rId10"/>
    <p:sldLayoutId id="2147485233" r:id="rId11"/>
    <p:sldLayoutId id="2147485234" r:id="rId12"/>
    <p:sldLayoutId id="2147485235" r:id="rId13"/>
    <p:sldLayoutId id="2147485236" r:id="rId14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+mj-lt"/>
          <a:ea typeface="ＭＳ Ｐゴシック" pitchFamily="28" charset="-128"/>
          <a:cs typeface="ＭＳ Ｐゴシック" pitchFamily="-106" charset="-128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9pPr>
    </p:titleStyle>
    <p:bodyStyle>
      <a:lvl1pPr marL="349250" indent="-349250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400">
          <a:solidFill>
            <a:srgbClr val="000000"/>
          </a:solidFill>
          <a:latin typeface="+mn-lt"/>
          <a:ea typeface="ＭＳ Ｐゴシック" pitchFamily="28" charset="-128"/>
          <a:cs typeface="ＭＳ Ｐゴシック" pitchFamily="-106" charset="-128"/>
        </a:defRPr>
      </a:lvl1pPr>
      <a:lvl2pPr marL="746125" indent="-401638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000">
          <a:solidFill>
            <a:srgbClr val="000000"/>
          </a:solidFill>
          <a:latin typeface="+mn-lt"/>
          <a:ea typeface="ＭＳ Ｐゴシック" pitchFamily="28" charset="-128"/>
        </a:defRPr>
      </a:lvl2pPr>
      <a:lvl3pPr marL="1031875" indent="-238125" algn="l" defTabSz="968375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600">
          <a:solidFill>
            <a:srgbClr val="000000"/>
          </a:solidFill>
          <a:latin typeface="+mn-lt"/>
          <a:ea typeface="ＭＳ Ｐゴシック" pitchFamily="28" charset="-128"/>
        </a:defRPr>
      </a:lvl3pPr>
      <a:lvl4pPr marL="1144588" indent="-169863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400">
          <a:solidFill>
            <a:srgbClr val="000000"/>
          </a:solidFill>
          <a:latin typeface="+mn-lt"/>
          <a:ea typeface="ＭＳ Ｐゴシック" pitchFamily="28" charset="-128"/>
        </a:defRPr>
      </a:lvl4pPr>
      <a:lvl5pPr marL="1428750" indent="-169863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200">
          <a:solidFill>
            <a:srgbClr val="000000"/>
          </a:solidFill>
          <a:latin typeface="+mn-lt"/>
          <a:ea typeface="ＭＳ Ｐゴシック" pitchFamily="28" charset="-128"/>
        </a:defRPr>
      </a:lvl5pPr>
      <a:lvl6pPr marL="18859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6pPr>
      <a:lvl7pPr marL="23431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7pPr>
      <a:lvl8pPr marL="28003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8pPr>
      <a:lvl9pPr marL="32575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services.amazon.co.uk/services/fulfilment-by-amazon/pricing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hyperlink" Target="https://sellercentral-europe.amazon.com/gp/basic-fulfillment/v2/start-order.html/" TargetMode="External"/><Relationship Id="rId1" Type="http://schemas.openxmlformats.org/officeDocument/2006/relationships/slideLayout" Target="../slideLayouts/slideLayout20.xml"/><Relationship Id="rId6" Type="http://schemas.openxmlformats.org/officeDocument/2006/relationships/hyperlink" Target="http://www.amazon.co.uk/gp/help/customer/display.html/ref=hp_rel_topic?ie=UTF8&amp;nodeId=200805090" TargetMode="External"/><Relationship Id="rId5" Type="http://schemas.openxmlformats.org/officeDocument/2006/relationships/image" Target="../media/image23.png"/><Relationship Id="rId4" Type="http://schemas.openxmlformats.org/officeDocument/2006/relationships/hyperlink" Target="https://sellercentral-europe.amazon.com/gp/ssof/export/agreement.html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sellercentral-europe.amazon.com/gp/contact-us/contact-amazon-form.html" TargetMode="External"/><Relationship Id="rId3" Type="http://schemas.openxmlformats.org/officeDocument/2006/relationships/hyperlink" Target="http://www.amazon.co.uk/gp/seller/fba/fba_pricing.html" TargetMode="External"/><Relationship Id="rId7" Type="http://schemas.openxmlformats.org/officeDocument/2006/relationships/hyperlink" Target="https://sellercentral-europe.amazon.com/gp/help/home.html/ref=ag_help_cont_help" TargetMode="External"/><Relationship Id="rId2" Type="http://schemas.openxmlformats.org/officeDocument/2006/relationships/hyperlink" Target="https://sellercentral-europe.amazon.com/gp/help/help.html/ref=ag_200453100_cont_200141630?ie=UTF8&amp;itemID=200453100&amp;language=en_GB" TargetMode="External"/><Relationship Id="rId1" Type="http://schemas.openxmlformats.org/officeDocument/2006/relationships/slideLayout" Target="../slideLayouts/slideLayout20.xml"/><Relationship Id="rId6" Type="http://schemas.openxmlformats.org/officeDocument/2006/relationships/hyperlink" Target="http://services.amazon.co.uk/resources/events-webinars/" TargetMode="External"/><Relationship Id="rId5" Type="http://schemas.openxmlformats.org/officeDocument/2006/relationships/hyperlink" Target="http://www.amazon.co.uk/gp/help/customer/display.html?nodeId=200687110" TargetMode="External"/><Relationship Id="rId4" Type="http://schemas.openxmlformats.org/officeDocument/2006/relationships/hyperlink" Target="https://sellercentral-europe.amazon.com/gp/help/help.html/ref=ag_200280650_cont_200141530?ie=UTF8&amp;itemID=200280650&amp;language=en_GB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services.amazon.co.uk/resources/events-webinars/" TargetMode="Externa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ellercentral-europe.amazon.com/gp/ssof/reports.html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ellercentral-europe.amazon.com/gp/ssof/reports/search.html/ref=ag_fbafulrpts_cont_fbareports?ie=UTF8&amp;recordType=FlatFileAllOrdersReport" TargetMode="External"/><Relationship Id="rId2" Type="http://schemas.openxmlformats.org/officeDocument/2006/relationships/hyperlink" Target="https://sellercentral-europe.amazon.com/gp/ssof/reports/search.html/ref=ag_fbafulrpts_cont_fbareports?ie=UTF8&amp;recordType=AFNShipmentReport" TargetMode="Externa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zon.co.uk/gp/help/customer/display.html/ref=hp_rel_topic?ie=UTF8&amp;nodeId=200299940" TargetMode="External"/><Relationship Id="rId2" Type="http://schemas.openxmlformats.org/officeDocument/2006/relationships/hyperlink" Target="https://sellercentral-europe.amazon.com/gp/ssof/reports/search.html/ref=ag_fbafulrpts_cont_fbareports?ie=UTF8&amp;recordType=CUSTOMER_RETURNS" TargetMode="External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-1" y="2064887"/>
            <a:ext cx="914400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Getting off to a good start after Christmas</a:t>
            </a:r>
          </a:p>
          <a:p>
            <a:pPr algn="ctr">
              <a:spcBef>
                <a:spcPts val="1200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Part 3: Fulfilment by Amazon</a:t>
            </a:r>
            <a:endParaRPr lang="en-U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caroleh\AppData\Local\Microsoft\Windows\Temporary Internet Files\Content.IE5\G8AIS6JR\MP90042275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062" y="3049772"/>
            <a:ext cx="2809875" cy="280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Slide Number Placeholder 2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100" smtClean="0">
                <a:solidFill>
                  <a:srgbClr val="000000"/>
                </a:solidFill>
              </a:rPr>
              <a:t>Page </a:t>
            </a:r>
            <a:fld id="{2EB01658-11A4-4633-9960-3A2AD946B378}" type="slidenum">
              <a:rPr lang="en-US" sz="1100" smtClean="0">
                <a:solidFill>
                  <a:srgbClr val="000000"/>
                </a:solidFill>
              </a:rPr>
              <a:pPr eaLnBrk="1" hangingPunct="1"/>
              <a:t>10</a:t>
            </a:fld>
            <a:endParaRPr lang="en-US" sz="110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7175" y="858838"/>
            <a:ext cx="715327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GB" sz="1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Identify the oldest stock in FBA Storage:</a:t>
            </a:r>
            <a:endParaRPr lang="en-US" sz="1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1231900"/>
            <a:ext cx="8558213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30" name="Rounded Rectangular Callout 4"/>
          <p:cNvSpPr>
            <a:spLocks noChangeArrowheads="1"/>
          </p:cNvSpPr>
          <p:nvPr/>
        </p:nvSpPr>
        <p:spPr bwMode="auto">
          <a:xfrm>
            <a:off x="5910263" y="2079625"/>
            <a:ext cx="3000375" cy="542925"/>
          </a:xfrm>
          <a:prstGeom prst="wedgeRoundRectCallout">
            <a:avLst>
              <a:gd name="adj1" fmla="val 10069"/>
              <a:gd name="adj2" fmla="val -135745"/>
              <a:gd name="adj3" fmla="val 16667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Filter those columns to </a:t>
            </a:r>
          </a:p>
          <a:p>
            <a:pPr algn="ctr"/>
            <a:r>
              <a:rPr lang="en-GB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see slow-moving or ‘dead’ stock</a:t>
            </a:r>
            <a:endParaRPr 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7175" y="2876550"/>
            <a:ext cx="8653463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GB" sz="1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It is </a:t>
            </a:r>
            <a:r>
              <a:rPr lang="en-GB" sz="1800" u="sng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not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advisable to replenish dead stock. </a:t>
            </a: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GB" sz="1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Check if it is selling at all, and if so, check what your weeks of cover are :</a:t>
            </a:r>
            <a:endParaRPr lang="en-US" sz="1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3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3" y="3597275"/>
            <a:ext cx="8910637" cy="893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33" name="Rounded Rectangular Callout 5"/>
          <p:cNvSpPr>
            <a:spLocks noChangeArrowheads="1"/>
          </p:cNvSpPr>
          <p:nvPr/>
        </p:nvSpPr>
        <p:spPr bwMode="auto">
          <a:xfrm>
            <a:off x="4584700" y="4791075"/>
            <a:ext cx="3883025" cy="1019175"/>
          </a:xfrm>
          <a:prstGeom prst="wedgeRoundRectCallout">
            <a:avLst>
              <a:gd name="adj1" fmla="val 56116"/>
              <a:gd name="adj2" fmla="val -121611"/>
              <a:gd name="adj3" fmla="val 16667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At this current sales pace, you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have enough stock to last about </a:t>
            </a:r>
          </a:p>
          <a:p>
            <a:pPr algn="ctr"/>
            <a:r>
              <a:rPr lang="en-GB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70 years</a:t>
            </a:r>
            <a:r>
              <a: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…Is that really what you want? 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 smtClean="0">
                <a:latin typeface="Arial" pitchFamily="34" charset="0"/>
              </a:rPr>
              <a:t>Fulfilment</a:t>
            </a:r>
            <a:r>
              <a:rPr lang="en-US" sz="2000" i="1" dirty="0" smtClean="0">
                <a:latin typeface="Arial" pitchFamily="34" charset="0"/>
              </a:rPr>
              <a:t> by Amazon</a:t>
            </a:r>
          </a:p>
        </p:txBody>
      </p:sp>
      <p:sp>
        <p:nvSpPr>
          <p:cNvPr id="12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FBA Inventory Health Report – Usage Examples</a:t>
            </a:r>
          </a:p>
        </p:txBody>
      </p:sp>
    </p:spTree>
    <p:extLst>
      <p:ext uri="{BB962C8B-B14F-4D97-AF65-F5344CB8AC3E}">
        <p14:creationId xmlns:p14="http://schemas.microsoft.com/office/powerpoint/2010/main" val="94373065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663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Slide Number Placeholder 2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100" smtClean="0">
                <a:solidFill>
                  <a:srgbClr val="000000"/>
                </a:solidFill>
              </a:rPr>
              <a:t>Page </a:t>
            </a:r>
            <a:fld id="{75035762-88DE-49EA-A09F-8252FB5F20BF}" type="slidenum">
              <a:rPr lang="en-US" sz="1100" smtClean="0">
                <a:solidFill>
                  <a:srgbClr val="000000"/>
                </a:solidFill>
              </a:rPr>
              <a:pPr eaLnBrk="1" hangingPunct="1"/>
              <a:t>11</a:t>
            </a:fld>
            <a:endParaRPr lang="en-US" sz="110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2425" y="847725"/>
            <a:ext cx="75914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GB" sz="1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Check if you can do anything to get the stock to sell</a:t>
            </a:r>
            <a:endParaRPr lang="en-US" sz="1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765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8" y="4137025"/>
            <a:ext cx="8870950" cy="73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52425" y="3386137"/>
            <a:ext cx="7591425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GB" sz="1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Also identify ‘healthy’ stock, that is: recently added, in adequate quantities, and which is selling at a good pace:</a:t>
            </a:r>
            <a:endParaRPr lang="en-US" sz="1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657" name="Rounded Rectangular Callout 5"/>
          <p:cNvSpPr>
            <a:spLocks noChangeArrowheads="1"/>
          </p:cNvSpPr>
          <p:nvPr/>
        </p:nvSpPr>
        <p:spPr bwMode="auto">
          <a:xfrm>
            <a:off x="2705100" y="5248275"/>
            <a:ext cx="3619500" cy="714375"/>
          </a:xfrm>
          <a:prstGeom prst="wedgeRoundRectCallout">
            <a:avLst>
              <a:gd name="adj1" fmla="val 11926"/>
              <a:gd name="adj2" fmla="val -142833"/>
              <a:gd name="adj3" fmla="val 16667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Make sure you replenish if newly added</a:t>
            </a:r>
          </a:p>
          <a:p>
            <a:pPr algn="ctr"/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stock sells faster than you expected!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 smtClean="0">
                <a:latin typeface="Arial" pitchFamily="34" charset="0"/>
              </a:rPr>
              <a:t>Fulfilment</a:t>
            </a:r>
            <a:r>
              <a:rPr lang="en-US" sz="2000" i="1" dirty="0" smtClean="0">
                <a:latin typeface="Arial" pitchFamily="34" charset="0"/>
              </a:rPr>
              <a:t> by Amazon</a:t>
            </a:r>
          </a:p>
        </p:txBody>
      </p:sp>
      <p:sp>
        <p:nvSpPr>
          <p:cNvPr id="12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FBA Inventory Health Report – Usage Examples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1" y="1322388"/>
            <a:ext cx="799147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654" name="Rounded Rectangular Callout 4"/>
          <p:cNvSpPr>
            <a:spLocks noChangeArrowheads="1"/>
          </p:cNvSpPr>
          <p:nvPr/>
        </p:nvSpPr>
        <p:spPr bwMode="auto">
          <a:xfrm>
            <a:off x="2552700" y="2408238"/>
            <a:ext cx="5524500" cy="828675"/>
          </a:xfrm>
          <a:prstGeom prst="wedgeRoundRectCallout">
            <a:avLst>
              <a:gd name="adj1" fmla="val 14864"/>
              <a:gd name="adj2" fmla="val -125204"/>
              <a:gd name="adj3" fmla="val 16667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If you already are the cheapest, and have done 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everything you could without success (ex: improving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product description), then consider removing that stock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5859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765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079740" cy="411656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Overview of FBA Reports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Sales Reports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Customer Returns Report</a:t>
            </a: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Inventory Health Report</a:t>
            </a: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Long Term Storage Program</a:t>
            </a: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Other News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Q&amp;A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Useful References</a:t>
            </a: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8048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Page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12</a:t>
            </a:fld>
            <a:endParaRPr lang="en-US" sz="1100" dirty="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47722" y="3657598"/>
            <a:ext cx="5057778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12641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 smtClean="0">
                <a:latin typeface="Arial" pitchFamily="34" charset="0"/>
              </a:rPr>
              <a:t>Fulfilment</a:t>
            </a:r>
            <a:r>
              <a:rPr lang="en-US" sz="2000" i="1" dirty="0" smtClean="0">
                <a:latin typeface="Arial" pitchFamily="34" charset="0"/>
              </a:rPr>
              <a:t> by Amazon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13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Long Term Storage Program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207" y="1857375"/>
            <a:ext cx="8696112" cy="369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8813" y="952500"/>
            <a:ext cx="8505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>
                <a:latin typeface="Arial" pitchFamily="34" charset="0"/>
                <a:cs typeface="Arial" pitchFamily="34" charset="0"/>
              </a:rPr>
              <a:t>On 15</a:t>
            </a:r>
            <a:r>
              <a:rPr lang="en-GB" sz="1800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February, the next </a:t>
            </a:r>
            <a:r>
              <a:rPr lang="en-GB" sz="1800" dirty="0" smtClean="0">
                <a:latin typeface="Arial" pitchFamily="34" charset="0"/>
                <a:cs typeface="Arial" pitchFamily="34" charset="0"/>
                <a:hlinkClick r:id="rId3"/>
              </a:rPr>
              <a:t>long term storage fees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will be applied to units which have been stored in FBA for one year or longer. </a:t>
            </a:r>
            <a:endParaRPr lang="en-GB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ounded Rectangular Callout 1"/>
          <p:cNvSpPr/>
          <p:nvPr/>
        </p:nvSpPr>
        <p:spPr>
          <a:xfrm>
            <a:off x="590550" y="3743325"/>
            <a:ext cx="2581275" cy="723900"/>
          </a:xfrm>
          <a:prstGeom prst="wedgeRoundRectCallout">
            <a:avLst>
              <a:gd name="adj1" fmla="val 65973"/>
              <a:gd name="adj2" fmla="val 68247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You can see which units will be affected by the next review in the inventory health report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3495676" y="2181225"/>
            <a:ext cx="2628900" cy="933450"/>
          </a:xfrm>
          <a:prstGeom prst="wedgeRoundRectCallout">
            <a:avLst>
              <a:gd name="adj1" fmla="val 55029"/>
              <a:gd name="adj2" fmla="val 44566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You can see what long term fees you were charged, for which units, at the last review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6019800" y="4638675"/>
            <a:ext cx="2333625" cy="828675"/>
          </a:xfrm>
          <a:prstGeom prst="wedgeRoundRectCallout">
            <a:avLst>
              <a:gd name="adj1" fmla="val -105323"/>
              <a:gd name="adj2" fmla="val -20109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If you wish, you can create a removal order for the affected units from here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91998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 smtClean="0">
                <a:latin typeface="Arial" pitchFamily="34" charset="0"/>
              </a:rPr>
              <a:t>Fulfilment</a:t>
            </a:r>
            <a:r>
              <a:rPr lang="en-US" sz="2000" i="1" dirty="0" smtClean="0">
                <a:latin typeface="Arial" pitchFamily="34" charset="0"/>
              </a:rPr>
              <a:t> by Amazon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14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Long Term Storage Program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813" y="994291"/>
            <a:ext cx="8505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>
                <a:latin typeface="Arial" pitchFamily="34" charset="0"/>
                <a:cs typeface="Arial" pitchFamily="34" charset="0"/>
              </a:rPr>
              <a:t>The Inventory Health Report shows units that will be affected by the next review</a:t>
            </a:r>
            <a:endParaRPr lang="en-GB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87" y="1457727"/>
            <a:ext cx="9001125" cy="742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ounded Rectangular Callout 6"/>
          <p:cNvSpPr/>
          <p:nvPr/>
        </p:nvSpPr>
        <p:spPr>
          <a:xfrm>
            <a:off x="228813" y="2400300"/>
            <a:ext cx="2257425" cy="1485900"/>
          </a:xfrm>
          <a:prstGeom prst="wedgeRoundRectCallout">
            <a:avLst>
              <a:gd name="adj1" fmla="val -12816"/>
              <a:gd name="adj2" fmla="val -86638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1100" dirty="0">
                <a:latin typeface="Arial" pitchFamily="34" charset="0"/>
                <a:cs typeface="Arial" pitchFamily="34" charset="0"/>
              </a:rPr>
              <a:t>The number of sellable Units that will have been in 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storage </a:t>
            </a:r>
            <a:r>
              <a:rPr lang="en-US" sz="1100" dirty="0">
                <a:latin typeface="Arial" pitchFamily="34" charset="0"/>
                <a:cs typeface="Arial" pitchFamily="34" charset="0"/>
              </a:rPr>
              <a:t>for 365+ days as of the next Inventory Cleanup (15 August or 15 February) 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5915025" y="2400300"/>
            <a:ext cx="2476288" cy="1485900"/>
          </a:xfrm>
          <a:prstGeom prst="wedgeRoundRectCallout">
            <a:avLst>
              <a:gd name="adj1" fmla="val -12816"/>
              <a:gd name="adj2" fmla="val -86638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1100" dirty="0">
                <a:latin typeface="Arial" pitchFamily="34" charset="0"/>
                <a:cs typeface="Arial" pitchFamily="34" charset="0"/>
              </a:rPr>
              <a:t>The projected Long-Term Storage Fees that will be charged for the Est. Long-Term Storage Units (assuming no further sales of your inventory) 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813" y="5033963"/>
            <a:ext cx="4095750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28813" y="4261366"/>
            <a:ext cx="8505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>
                <a:latin typeface="Arial" pitchFamily="34" charset="0"/>
                <a:cs typeface="Arial" pitchFamily="34" charset="0"/>
              </a:rPr>
              <a:t>If you decide to remove the affected units, you can use the Recommended Removal report to create a removal order:</a:t>
            </a:r>
            <a:endParaRPr lang="en-GB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4638675" y="5381625"/>
            <a:ext cx="733425" cy="285750"/>
          </a:xfrm>
          <a:prstGeom prst="right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707" y="4907697"/>
            <a:ext cx="3198018" cy="1415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10962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 smtClean="0">
                <a:latin typeface="Arial" pitchFamily="34" charset="0"/>
              </a:rPr>
              <a:t>Fulfilment</a:t>
            </a:r>
            <a:r>
              <a:rPr lang="en-US" sz="2000" i="1" dirty="0" smtClean="0">
                <a:latin typeface="Arial" pitchFamily="34" charset="0"/>
              </a:rPr>
              <a:t> by Amazon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15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Long Term Storage Program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813" y="994291"/>
            <a:ext cx="850561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Please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note the following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regarding the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Long-Term Storage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Fee: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With effect  from 15 February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2012,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the fee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structure will change from an </a:t>
            </a:r>
            <a:r>
              <a:rPr lang="en-US" sz="1800" b="1" u="sng" dirty="0" smtClean="0">
                <a:latin typeface="Arial" pitchFamily="34" charset="0"/>
                <a:cs typeface="Arial" pitchFamily="34" charset="0"/>
              </a:rPr>
              <a:t>annual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fee of £1,765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per cubic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metre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(£50 per cubic foot)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to a </a:t>
            </a:r>
            <a:r>
              <a:rPr lang="en-US" sz="1800" b="1" u="sng" dirty="0" smtClean="0">
                <a:latin typeface="Arial" pitchFamily="34" charset="0"/>
                <a:cs typeface="Arial" pitchFamily="34" charset="0"/>
              </a:rPr>
              <a:t>semi-annual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fee of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£882.50 per cubic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metre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(£25 per cubic foot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Units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that were charged a Long-Term Storage Fee on 15 August 2011 will not be charged a Long-Term Storage Fee on 15 February 2012. </a:t>
            </a:r>
            <a:endParaRPr lang="en-GB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4324" y="3257580"/>
            <a:ext cx="8524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itchFamily="34" charset="0"/>
                <a:cs typeface="Arial" pitchFamily="34" charset="0"/>
              </a:rPr>
              <a:t>February 2012                 August 2012                  February 2013                   August 2013</a:t>
            </a:r>
          </a:p>
          <a:p>
            <a:r>
              <a:rPr lang="en-GB" sz="16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28625" y="3667125"/>
            <a:ext cx="81915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eft-Right Arrow 10"/>
          <p:cNvSpPr/>
          <p:nvPr/>
        </p:nvSpPr>
        <p:spPr>
          <a:xfrm>
            <a:off x="428625" y="3990976"/>
            <a:ext cx="5114925" cy="112394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8" name="Left-Right Arrow 17"/>
          <p:cNvSpPr/>
          <p:nvPr/>
        </p:nvSpPr>
        <p:spPr>
          <a:xfrm>
            <a:off x="3138487" y="3824271"/>
            <a:ext cx="5114925" cy="71422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2481261" y="4219575"/>
            <a:ext cx="3605214" cy="647700"/>
          </a:xfrm>
          <a:prstGeom prst="wedgeRoundRectCallout">
            <a:avLst>
              <a:gd name="adj1" fmla="val -35650"/>
              <a:gd name="adj2" fmla="val -66422"/>
              <a:gd name="adj3" fmla="val 16667"/>
            </a:avLst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Annual charge of £50/cubic foot, paid in February 2012 and running to February 2013.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0" name="Left-Right Arrow 19"/>
          <p:cNvSpPr/>
          <p:nvPr/>
        </p:nvSpPr>
        <p:spPr>
          <a:xfrm>
            <a:off x="452439" y="5353050"/>
            <a:ext cx="2533648" cy="121919"/>
          </a:xfrm>
          <a:prstGeom prst="left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1" name="Left-Right Arrow 20"/>
          <p:cNvSpPr/>
          <p:nvPr/>
        </p:nvSpPr>
        <p:spPr>
          <a:xfrm>
            <a:off x="2986087" y="5353050"/>
            <a:ext cx="2557463" cy="121919"/>
          </a:xfrm>
          <a:prstGeom prst="left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2" name="Left-Right Arrow 21"/>
          <p:cNvSpPr/>
          <p:nvPr/>
        </p:nvSpPr>
        <p:spPr>
          <a:xfrm>
            <a:off x="2986087" y="5172076"/>
            <a:ext cx="2533648" cy="112393"/>
          </a:xfrm>
          <a:prstGeom prst="left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3" name="Left-Right Arrow 22"/>
          <p:cNvSpPr/>
          <p:nvPr/>
        </p:nvSpPr>
        <p:spPr>
          <a:xfrm>
            <a:off x="5543550" y="5172076"/>
            <a:ext cx="2533648" cy="112394"/>
          </a:xfrm>
          <a:prstGeom prst="left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4" name="Rounded Rectangular Callout 23"/>
          <p:cNvSpPr/>
          <p:nvPr/>
        </p:nvSpPr>
        <p:spPr>
          <a:xfrm>
            <a:off x="1681162" y="5581650"/>
            <a:ext cx="3262313" cy="647700"/>
          </a:xfrm>
          <a:prstGeom prst="wedgeRoundRectCallout">
            <a:avLst>
              <a:gd name="adj1" fmla="val -35650"/>
              <a:gd name="adj2" fmla="val -66422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Semi-annual charge of £25/cubic foot, paid in February 2012, running to August 2012. 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9512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 animBg="1"/>
      <p:bldP spid="18" grpId="0" animBg="1"/>
      <p:bldP spid="13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079740" cy="411656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Overview of FBA Reports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Sales Reports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Customer Returns Report</a:t>
            </a: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Inventory Health Report</a:t>
            </a: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Long Term Storage Program</a:t>
            </a: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Other News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Q&amp;A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Useful References</a:t>
            </a: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8048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Page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16</a:t>
            </a:fld>
            <a:endParaRPr lang="en-US" sz="1100" dirty="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47722" y="4181473"/>
            <a:ext cx="2438403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16486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 smtClean="0">
                <a:latin typeface="Arial" pitchFamily="34" charset="0"/>
              </a:rPr>
              <a:t>Fulfilment</a:t>
            </a:r>
            <a:r>
              <a:rPr lang="en-US" sz="2000" i="1" dirty="0" smtClean="0">
                <a:latin typeface="Arial" pitchFamily="34" charset="0"/>
              </a:rPr>
              <a:t> by Amazon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17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Other News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085" y="982623"/>
            <a:ext cx="8505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Export for </a:t>
            </a:r>
            <a:r>
              <a:rPr lang="en-GB" sz="1800" dirty="0">
                <a:latin typeface="Arial" pitchFamily="34" charset="0"/>
                <a:cs typeface="Arial" pitchFamily="34" charset="0"/>
                <a:hlinkClick r:id="rId2"/>
              </a:rPr>
              <a:t>Multi-Channel Fulfilment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now available </a:t>
            </a:r>
            <a:r>
              <a:rPr lang="en-GB" sz="1800" b="1" dirty="0">
                <a:latin typeface="Arial" pitchFamily="34" charset="0"/>
                <a:cs typeface="Arial" pitchFamily="34" charset="0"/>
              </a:rPr>
              <a:t>in the 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EU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6632" y="1363623"/>
            <a:ext cx="3476518" cy="167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62085" y="3232666"/>
            <a:ext cx="8505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Media products can now be </a:t>
            </a:r>
            <a:r>
              <a:rPr lang="en-GB" sz="1800" dirty="0" smtClean="0">
                <a:latin typeface="Arial" pitchFamily="34" charset="0"/>
                <a:cs typeface="Arial" pitchFamily="34" charset="0"/>
                <a:hlinkClick r:id="rId4"/>
              </a:rPr>
              <a:t>exported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worldwide: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 descr="cid:image003.png@01CCD79B.12CC3FA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0944" y="3601998"/>
            <a:ext cx="3486150" cy="1861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228813" y="5756791"/>
            <a:ext cx="8505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Reminder: FBA UK Fees will change 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on 1</a:t>
            </a:r>
            <a:r>
              <a:rPr lang="en-GB" sz="1800" b="1" baseline="30000" dirty="0" smtClean="0">
                <a:latin typeface="Arial" pitchFamily="34" charset="0"/>
                <a:cs typeface="Arial" pitchFamily="34" charset="0"/>
              </a:rPr>
              <a:t>st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 March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. Check them </a:t>
            </a:r>
            <a:r>
              <a:rPr lang="en-GB" sz="1800" dirty="0" smtClean="0">
                <a:latin typeface="Arial" pitchFamily="34" charset="0"/>
                <a:cs typeface="Arial" pitchFamily="34" charset="0"/>
                <a:hlinkClick r:id="rId6"/>
              </a:rPr>
              <a:t>here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7551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smtClean="0">
                <a:latin typeface="Arial" pitchFamily="34" charset="0"/>
              </a:rPr>
              <a:t>Q &amp; A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18</a:t>
            </a:fld>
            <a:endParaRPr lang="en-US" sz="1100" dirty="0" smtClean="0"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0906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smtClean="0">
                <a:latin typeface="Arial" pitchFamily="34" charset="0"/>
              </a:rPr>
              <a:t>Useful References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77825" y="1405632"/>
            <a:ext cx="8274050" cy="2909193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000" dirty="0">
                <a:latin typeface="Arial" pitchFamily="34" charset="0"/>
                <a:ea typeface="ＭＳ Ｐゴシック" pitchFamily="34" charset="-128"/>
                <a:cs typeface="Arial" pitchFamily="34" charset="0"/>
                <a:hlinkClick r:id="rId2"/>
              </a:rPr>
              <a:t>FBA Reports </a:t>
            </a:r>
            <a:endParaRPr lang="en-US" sz="2000" dirty="0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000" dirty="0">
                <a:latin typeface="Arial" pitchFamily="34" charset="0"/>
                <a:ea typeface="ＭＳ Ｐゴシック" pitchFamily="34" charset="-128"/>
                <a:cs typeface="Arial" pitchFamily="34" charset="0"/>
                <a:hlinkClick r:id="rId3"/>
              </a:rPr>
              <a:t>FBA Pricing </a:t>
            </a:r>
            <a:endParaRPr lang="en-US" sz="2000" dirty="0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GB" sz="2000" dirty="0" smtClean="0">
                <a:latin typeface="Arial" pitchFamily="34" charset="0"/>
                <a:cs typeface="Arial" pitchFamily="34" charset="0"/>
                <a:hlinkClick r:id="rId4"/>
              </a:rPr>
              <a:t>Creating FBA Removals</a:t>
            </a: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GB" sz="2000" dirty="0" smtClean="0">
                <a:latin typeface="Arial" pitchFamily="34" charset="0"/>
                <a:cs typeface="Arial" pitchFamily="34" charset="0"/>
                <a:hlinkClick r:id="rId5"/>
              </a:rPr>
              <a:t>FAQ about the FBA Long Term Storage Program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000" dirty="0" smtClean="0">
                <a:latin typeface="Arial" pitchFamily="34" charset="0"/>
                <a:cs typeface="Arial" pitchFamily="34" charset="0"/>
                <a:hlinkClick r:id="rId6"/>
              </a:rPr>
              <a:t>Webinar Invitations and Recordings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0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19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85951" y="6007239"/>
            <a:ext cx="548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Arial" pitchFamily="34" charset="0"/>
              </a:rPr>
              <a:t>Visit our </a:t>
            </a:r>
            <a:r>
              <a:rPr lang="en-US" sz="1400" i="1" dirty="0">
                <a:latin typeface="Arial" pitchFamily="34" charset="0"/>
                <a:hlinkClick r:id="rId7"/>
              </a:rPr>
              <a:t>Help</a:t>
            </a:r>
            <a:r>
              <a:rPr lang="en-US" sz="1400" i="1" dirty="0">
                <a:latin typeface="Arial" pitchFamily="34" charset="0"/>
              </a:rPr>
              <a:t> Pages or </a:t>
            </a:r>
            <a:r>
              <a:rPr lang="en-US" sz="1400" i="1" dirty="0">
                <a:latin typeface="Arial" pitchFamily="34" charset="0"/>
                <a:hlinkClick r:id="rId8"/>
              </a:rPr>
              <a:t>Contact</a:t>
            </a:r>
            <a:r>
              <a:rPr lang="en-US" sz="1400" i="1" dirty="0">
                <a:latin typeface="Arial" pitchFamily="34" charset="0"/>
              </a:rPr>
              <a:t> Seller Support for More Information</a:t>
            </a:r>
          </a:p>
        </p:txBody>
      </p:sp>
    </p:spTree>
    <p:extLst>
      <p:ext uri="{BB962C8B-B14F-4D97-AF65-F5344CB8AC3E}">
        <p14:creationId xmlns:p14="http://schemas.microsoft.com/office/powerpoint/2010/main" val="29812004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079740" cy="432611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Overview of FBA Reports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Sales Reports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Customer Returns Report</a:t>
            </a: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Inventory Health Report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Long Term Storage Program</a:t>
            </a: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ther News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Q&amp;A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Useful References</a:t>
            </a: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Page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2</a:t>
            </a:fld>
            <a:endParaRPr lang="en-US" sz="1100" dirty="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5" y="1600200"/>
            <a:ext cx="4533899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u contenu 2"/>
          <p:cNvSpPr>
            <a:spLocks noGrp="1"/>
          </p:cNvSpPr>
          <p:nvPr>
            <p:ph idx="1"/>
          </p:nvPr>
        </p:nvSpPr>
        <p:spPr>
          <a:xfrm>
            <a:off x="137160" y="3063809"/>
            <a:ext cx="8832850" cy="1384995"/>
          </a:xfrm>
        </p:spPr>
        <p:txBody>
          <a:bodyPr/>
          <a:lstStyle/>
          <a:p>
            <a:pPr algn="ctr">
              <a:buNone/>
            </a:pPr>
            <a:r>
              <a:rPr lang="fr-FR" sz="2400" b="1" dirty="0" err="1" smtClean="0">
                <a:latin typeface="Arial" pitchFamily="34" charset="0"/>
                <a:cs typeface="Arial" pitchFamily="34" charset="0"/>
              </a:rPr>
              <a:t>Thank</a:t>
            </a: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400" b="1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pPr algn="ctr">
              <a:buNone/>
            </a:pPr>
            <a:r>
              <a:rPr lang="fr-F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rId2"/>
              </a:rPr>
              <a:t>http://services.amazon.co.uk/resources/events-webinars</a:t>
            </a:r>
            <a:r>
              <a:rPr lang="fr-F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rId2"/>
              </a:rPr>
              <a:t>/</a:t>
            </a:r>
            <a:r>
              <a:rPr lang="fr-F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</a:p>
          <a:p>
            <a:pPr algn="ctr">
              <a:buFont typeface="Wingdings" pitchFamily="2" charset="2"/>
              <a:buNone/>
            </a:pPr>
            <a:endParaRPr lang="fr-FR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E3A61301-5155-41A2-A458-76EA3AC01A7D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20</a:t>
            </a:fld>
            <a:endParaRPr lang="en-US" sz="1100" dirty="0" smtClean="0">
              <a:ea typeface="ＭＳ Ｐゴシック" pitchFamily="28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 smtClean="0">
                <a:latin typeface="Arial" pitchFamily="34" charset="0"/>
              </a:rPr>
              <a:t>Fulfilment</a:t>
            </a:r>
            <a:r>
              <a:rPr lang="en-US" sz="2000" i="1" dirty="0" smtClean="0">
                <a:latin typeface="Arial" pitchFamily="34" charset="0"/>
              </a:rPr>
              <a:t> by Amazon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3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Overview of FBA Reports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813" y="1857375"/>
            <a:ext cx="8696112" cy="369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8813" y="952500"/>
            <a:ext cx="8505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 smtClean="0">
                <a:latin typeface="Arial" pitchFamily="34" charset="0"/>
                <a:cs typeface="Arial" pitchFamily="34" charset="0"/>
                <a:hlinkClick r:id="rId3"/>
              </a:rPr>
              <a:t>FBA reports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give you all necessary information regarding your FBA business: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1669255" y="1709737"/>
            <a:ext cx="3981451" cy="1057276"/>
          </a:xfrm>
          <a:prstGeom prst="wedgeRoundRectCallout">
            <a:avLst>
              <a:gd name="adj1" fmla="val -55099"/>
              <a:gd name="adj2" fmla="val 79029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You must provide invoices to your buyers if they request it. </a:t>
            </a:r>
          </a:p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Amazon </a:t>
            </a:r>
            <a:r>
              <a:rPr lang="en-GB" sz="1100" u="sng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does not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include invoices in FBA shipments.</a:t>
            </a:r>
          </a:p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Buyers’ details for invoicing are available in the shipment report.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6600825" y="4467225"/>
            <a:ext cx="2200275" cy="942975"/>
          </a:xfrm>
          <a:prstGeom prst="wedgeRoundRectCallout">
            <a:avLst>
              <a:gd name="adj1" fmla="val -51569"/>
              <a:gd name="adj2" fmla="val -113384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Amazon handles customer returns, but you can see them in this report, including the reasons given by the buyers.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421480" y="4467225"/>
            <a:ext cx="2495550" cy="876299"/>
          </a:xfrm>
          <a:prstGeom prst="wedgeRoundRectCallout">
            <a:avLst>
              <a:gd name="adj1" fmla="val 76877"/>
              <a:gd name="adj2" fmla="val -35989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Check your best sellers, your overstock and your aging inventory. 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97940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079740" cy="4164192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Overview of FBA Reports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Sales Reports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Customer Returns Report</a:t>
            </a: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Inventory Health Report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Long Term Storage Program</a:t>
            </a: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ther News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Q&amp;A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Useful References</a:t>
            </a: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Page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4</a:t>
            </a:fld>
            <a:endParaRPr lang="en-US" sz="1100" dirty="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4" y="2114550"/>
            <a:ext cx="2762251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94160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 smtClean="0">
                <a:latin typeface="Arial" pitchFamily="34" charset="0"/>
              </a:rPr>
              <a:t>Fulfilment</a:t>
            </a:r>
            <a:r>
              <a:rPr lang="en-US" sz="2000" i="1" dirty="0" smtClean="0">
                <a:latin typeface="Arial" pitchFamily="34" charset="0"/>
              </a:rPr>
              <a:t> by Amazon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5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FBA Sales Reports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813" y="952500"/>
            <a:ext cx="850561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GB" sz="1800" b="1" dirty="0" smtClean="0">
                <a:latin typeface="Arial" pitchFamily="34" charset="0"/>
                <a:cs typeface="Arial" pitchFamily="34" charset="0"/>
                <a:hlinkClick r:id="rId2"/>
              </a:rPr>
              <a:t>Amazon Fulfilled Shipments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report is available once a day and is useful for: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Customer contact and invoicing (email and billing address columns)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Tracking multi-channel orders (Carrier and tracking-number columns)</a:t>
            </a:r>
          </a:p>
          <a:p>
            <a:endParaRPr lang="en-GB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6913" y="3371850"/>
            <a:ext cx="850561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GB" sz="1800" b="1" dirty="0" smtClean="0">
                <a:latin typeface="Arial" pitchFamily="34" charset="0"/>
                <a:cs typeface="Arial" pitchFamily="34" charset="0"/>
                <a:hlinkClick r:id="rId3"/>
              </a:rPr>
              <a:t>All orders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report shows all FBA and merchant fulfilled orders. It is near real-time and is useful for: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Better inventory synchronisation: you can see pending orders, so you do not oversell on your other sales channels.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Sales performance analysis. Ex: you can compare sales by fulfilment channel, sales channel, country, SKU, etc…</a:t>
            </a:r>
          </a:p>
        </p:txBody>
      </p:sp>
      <p:sp>
        <p:nvSpPr>
          <p:cNvPr id="2" name="Oval 1"/>
          <p:cNvSpPr/>
          <p:nvPr/>
        </p:nvSpPr>
        <p:spPr>
          <a:xfrm>
            <a:off x="2800350" y="1333500"/>
            <a:ext cx="1085850" cy="361950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4105275" y="2019300"/>
            <a:ext cx="4419600" cy="428626"/>
          </a:xfrm>
          <a:prstGeom prst="wedgeRoundRectCallout">
            <a:avLst>
              <a:gd name="adj1" fmla="val -61383"/>
              <a:gd name="adj2" fmla="val -118124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UK sellers should be aware that German buyers are especially keen on receiving invoices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8" y="5674013"/>
            <a:ext cx="8882062" cy="25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813" y="2623634"/>
            <a:ext cx="8720137" cy="451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694975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079740" cy="365936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Overview of FBA Reports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Sales Reports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Customer Returns Report</a:t>
            </a: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Inventory Health Report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Long Term Storage Program</a:t>
            </a: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ther </a:t>
            </a:r>
            <a:r>
              <a:rPr lang="en-GB" dirty="0">
                <a:latin typeface="Arial" pitchFamily="34" charset="0"/>
                <a:cs typeface="Arial" pitchFamily="34" charset="0"/>
              </a:rPr>
              <a:t>N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ews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Q&amp;A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Useful References</a:t>
            </a: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Page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6</a:t>
            </a:fld>
            <a:endParaRPr lang="en-US" sz="1100" dirty="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2" y="2647949"/>
            <a:ext cx="4705353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7983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2219535" y="453915"/>
            <a:ext cx="4534284" cy="457200"/>
          </a:xfrm>
        </p:spPr>
        <p:txBody>
          <a:bodyPr/>
          <a:lstStyle/>
          <a:p>
            <a:r>
              <a:rPr lang="en-US" sz="1800" i="1" dirty="0" smtClean="0">
                <a:latin typeface="Arial" pitchFamily="34" charset="0"/>
              </a:rPr>
              <a:t>Customer Returns Report</a:t>
            </a:r>
            <a:endParaRPr lang="en-US" sz="1800" dirty="0" smtClean="0">
              <a:latin typeface="Arial" pitchFamily="34" charset="0"/>
            </a:endParaRPr>
          </a:p>
        </p:txBody>
      </p:sp>
      <p:sp>
        <p:nvSpPr>
          <p:cNvPr id="19465" name="Slide Number Placeholder 9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28" charset="-128"/>
              </a:rPr>
              <a:t>Page </a:t>
            </a:r>
            <a:fld id="{C6445F91-F3C8-4102-8760-6AB1CEC9B3F2}" type="slidenum">
              <a:rPr lang="en-US" smtClean="0">
                <a:ea typeface="ＭＳ Ｐゴシック" pitchFamily="28" charset="-128"/>
              </a:rPr>
              <a:pPr>
                <a:defRPr/>
              </a:pPr>
              <a:t>7</a:t>
            </a:fld>
            <a:endParaRPr lang="en-US" dirty="0" smtClean="0">
              <a:ea typeface="ＭＳ Ｐゴシック" pitchFamily="28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4325" y="911115"/>
            <a:ext cx="86074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We know that there are often customer returns after Christmas. You can check those in the </a:t>
            </a:r>
            <a:r>
              <a:rPr lang="en-GB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2"/>
              </a:rPr>
              <a:t>Customer Returns</a:t>
            </a:r>
            <a:r>
              <a:rPr lang="en-GB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report. This could give you clues about problematic items in your FBA stock:</a:t>
            </a:r>
            <a:endParaRPr lang="en-GB" sz="1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1932" y="4598607"/>
            <a:ext cx="7672768" cy="1815882"/>
          </a:xfrm>
          <a:prstGeom prst="rect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If the item is sellable, it is put back for sale in your stock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If it has been damaged by Amazon or its carrier, we refund both you and the buyer and will remove the unit from your stock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If it has been damaged by the buyer, or is defective, it is put back in your stock as ‘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unfulfillable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’</a:t>
            </a:r>
          </a:p>
          <a:p>
            <a:pPr algn="ctr"/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FBA fees are not refundable</a:t>
            </a:r>
          </a:p>
          <a:p>
            <a:pPr algn="ctr"/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See 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rId3"/>
              </a:rPr>
              <a:t>FBA Manual 7.5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for details</a:t>
            </a:r>
            <a:endParaRPr lang="en-GB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216150" y="76200"/>
            <a:ext cx="6705600" cy="4572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smtClean="0">
                <a:latin typeface="Arial" pitchFamily="34" charset="0"/>
              </a:rPr>
              <a:t>Fulfilment by Amazon</a:t>
            </a:r>
            <a:endParaRPr lang="en-US" sz="2000" i="1" dirty="0" smtClean="0">
              <a:latin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675" y="1810721"/>
            <a:ext cx="3584575" cy="1218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529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7175" y="3028951"/>
            <a:ext cx="8724900" cy="15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7356006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079740" cy="415466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Overview of FBA Reports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Sales Reports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Customer Returns Report</a:t>
            </a: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Inventory Health Report</a:t>
            </a: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Long Term Storage Program</a:t>
            </a: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Other News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Q&amp;A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Useful References</a:t>
            </a: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Page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8</a:t>
            </a:fld>
            <a:endParaRPr lang="en-US" sz="1100" dirty="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47722" y="3133724"/>
            <a:ext cx="4705353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43892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 smtClean="0">
                <a:latin typeface="Arial" pitchFamily="34" charset="0"/>
              </a:rPr>
              <a:t>Fulfilment</a:t>
            </a:r>
            <a:r>
              <a:rPr lang="en-US" sz="2000" i="1" dirty="0" smtClean="0">
                <a:latin typeface="Arial" pitchFamily="34" charset="0"/>
              </a:rPr>
              <a:t> by Amazon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9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FBA Inventory Health Report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813" y="1076325"/>
            <a:ext cx="876330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You should regularly monitor your FBA stock performance to: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Increase your sales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Minimise your storage costs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398" y="2885399"/>
            <a:ext cx="2984844" cy="3166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7"/>
          <p:cNvSpPr txBox="1">
            <a:spLocks noChangeArrowheads="1"/>
          </p:cNvSpPr>
          <p:nvPr/>
        </p:nvSpPr>
        <p:spPr bwMode="auto">
          <a:xfrm>
            <a:off x="230188" y="2668289"/>
            <a:ext cx="5870575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marL="0" lvl="2" eaLnBrk="1" hangingPunct="1"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The report gives you detailed data about your FBA stock:</a:t>
            </a:r>
          </a:p>
          <a:p>
            <a:pPr marL="0" lvl="2" eaLnBrk="1" hangingPunct="1">
              <a:defRPr/>
            </a:pPr>
            <a:endParaRPr lang="en-GB" sz="1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lvl="2" indent="-285750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Current Sellable and Unsellable Quantities</a:t>
            </a:r>
          </a:p>
          <a:p>
            <a:pPr marL="285750" lvl="2" indent="-285750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Inventory Age</a:t>
            </a:r>
          </a:p>
          <a:p>
            <a:pPr marL="285750" lvl="2" indent="-285750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Units Shipped to Buyers</a:t>
            </a:r>
          </a:p>
          <a:p>
            <a:pPr marL="285750" lvl="2" indent="-285750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Weeks of Cover</a:t>
            </a:r>
          </a:p>
          <a:p>
            <a:pPr marL="285750" lvl="2" indent="-285750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Number of Competing Offers</a:t>
            </a:r>
          </a:p>
          <a:p>
            <a:pPr marL="285750" lvl="2" indent="-285750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Lowest Prices Information (inclusive of shipping charges)</a:t>
            </a:r>
          </a:p>
          <a:p>
            <a:pPr marL="285750" lvl="2" indent="-285750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Expected Long Term Storage Units and Fees</a:t>
            </a:r>
          </a:p>
        </p:txBody>
      </p:sp>
    </p:spTree>
    <p:extLst>
      <p:ext uri="{BB962C8B-B14F-4D97-AF65-F5344CB8AC3E}">
        <p14:creationId xmlns:p14="http://schemas.microsoft.com/office/powerpoint/2010/main" val="13038410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1_Amazon.com Services">
  <a:themeElements>
    <a:clrScheme name="1_Amazon.com Services 1">
      <a:dk1>
        <a:srgbClr val="000066"/>
      </a:dk1>
      <a:lt1>
        <a:srgbClr val="FFFFFF"/>
      </a:lt1>
      <a:dk2>
        <a:srgbClr val="2149A3"/>
      </a:dk2>
      <a:lt2>
        <a:srgbClr val="FFB601"/>
      </a:lt2>
      <a:accent1>
        <a:srgbClr val="FF9933"/>
      </a:accent1>
      <a:accent2>
        <a:srgbClr val="00CC00"/>
      </a:accent2>
      <a:accent3>
        <a:srgbClr val="ABB1CE"/>
      </a:accent3>
      <a:accent4>
        <a:srgbClr val="DADADA"/>
      </a:accent4>
      <a:accent5>
        <a:srgbClr val="FFCAAD"/>
      </a:accent5>
      <a:accent6>
        <a:srgbClr val="00B900"/>
      </a:accent6>
      <a:hlink>
        <a:srgbClr val="003399"/>
      </a:hlink>
      <a:folHlink>
        <a:srgbClr val="F67E3C"/>
      </a:folHlink>
    </a:clrScheme>
    <a:fontScheme name="1_Amazon.com Servic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1_Amazon.com Services 1">
        <a:dk1>
          <a:srgbClr val="000066"/>
        </a:dk1>
        <a:lt1>
          <a:srgbClr val="FFFFFF"/>
        </a:lt1>
        <a:dk2>
          <a:srgbClr val="2149A3"/>
        </a:dk2>
        <a:lt2>
          <a:srgbClr val="FFB601"/>
        </a:lt2>
        <a:accent1>
          <a:srgbClr val="FF9933"/>
        </a:accent1>
        <a:accent2>
          <a:srgbClr val="00CC00"/>
        </a:accent2>
        <a:accent3>
          <a:srgbClr val="ABB1CE"/>
        </a:accent3>
        <a:accent4>
          <a:srgbClr val="DADADA"/>
        </a:accent4>
        <a:accent5>
          <a:srgbClr val="FFCAAD"/>
        </a:accent5>
        <a:accent6>
          <a:srgbClr val="00B900"/>
        </a:accent6>
        <a:hlink>
          <a:srgbClr val="003399"/>
        </a:hlink>
        <a:folHlink>
          <a:srgbClr val="F67E3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010_AmazonLayout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a:spPr>
      <a:bodyPr anchor="ctr"/>
      <a:lstStyle>
        <a:defPPr algn="ctr">
          <a:lnSpc>
            <a:spcPct val="150000"/>
          </a:lnSpc>
          <a:defRPr sz="1100" dirty="0">
            <a:solidFill>
              <a:prstClr val="black"/>
            </a:solidFill>
            <a:latin typeface="Arial" pitchFamily="34" charset="0"/>
            <a:ea typeface="Tahoma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2_Amazon.com Services">
  <a:themeElements>
    <a:clrScheme name="1_Amazon.com Services 1">
      <a:dk1>
        <a:srgbClr val="000066"/>
      </a:dk1>
      <a:lt1>
        <a:srgbClr val="FFFFFF"/>
      </a:lt1>
      <a:dk2>
        <a:srgbClr val="2149A3"/>
      </a:dk2>
      <a:lt2>
        <a:srgbClr val="FFB601"/>
      </a:lt2>
      <a:accent1>
        <a:srgbClr val="FF9933"/>
      </a:accent1>
      <a:accent2>
        <a:srgbClr val="00CC00"/>
      </a:accent2>
      <a:accent3>
        <a:srgbClr val="ABB1CE"/>
      </a:accent3>
      <a:accent4>
        <a:srgbClr val="DADADA"/>
      </a:accent4>
      <a:accent5>
        <a:srgbClr val="FFCAAD"/>
      </a:accent5>
      <a:accent6>
        <a:srgbClr val="00B900"/>
      </a:accent6>
      <a:hlink>
        <a:srgbClr val="003399"/>
      </a:hlink>
      <a:folHlink>
        <a:srgbClr val="F67E3C"/>
      </a:folHlink>
    </a:clrScheme>
    <a:fontScheme name="1_Amazon.com Servic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1_Amazon.com Services 1">
        <a:dk1>
          <a:srgbClr val="000066"/>
        </a:dk1>
        <a:lt1>
          <a:srgbClr val="FFFFFF"/>
        </a:lt1>
        <a:dk2>
          <a:srgbClr val="2149A3"/>
        </a:dk2>
        <a:lt2>
          <a:srgbClr val="FFB601"/>
        </a:lt2>
        <a:accent1>
          <a:srgbClr val="FF9933"/>
        </a:accent1>
        <a:accent2>
          <a:srgbClr val="00CC00"/>
        </a:accent2>
        <a:accent3>
          <a:srgbClr val="ABB1CE"/>
        </a:accent3>
        <a:accent4>
          <a:srgbClr val="DADADA"/>
        </a:accent4>
        <a:accent5>
          <a:srgbClr val="FFCAAD"/>
        </a:accent5>
        <a:accent6>
          <a:srgbClr val="00B900"/>
        </a:accent6>
        <a:hlink>
          <a:srgbClr val="003399"/>
        </a:hlink>
        <a:folHlink>
          <a:srgbClr val="F67E3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0F61C26E358D45A8FEDA48A754C68D" ma:contentTypeVersion="0" ma:contentTypeDescription="Create a new document." ma:contentTypeScope="" ma:versionID="4a2429f74b96829a363b27e1ce750761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2F4B54F-DE57-4355-9344-565B1AD8ACBF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2006/metadata/properties"/>
    <ds:schemaRef ds:uri="http://purl.org/dc/terms/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04A0A96-5653-4E51-9904-39462D7F72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6413E179-DF6E-4E5F-8FDC-B38D493F8F8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15678</TotalTime>
  <Words>1150</Words>
  <Application>Microsoft Office PowerPoint</Application>
  <PresentationFormat>On-screen Show (4:3)</PresentationFormat>
  <Paragraphs>174</Paragraphs>
  <Slides>20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1_Amazon.com Services</vt:lpstr>
      <vt:lpstr>2010_AmazonLayoutDE</vt:lpstr>
      <vt:lpstr>2_Amazon.com Services</vt:lpstr>
      <vt:lpstr>PowerPoint Presentation</vt:lpstr>
      <vt:lpstr>Agenda</vt:lpstr>
      <vt:lpstr>Fulfilment by Amazon</vt:lpstr>
      <vt:lpstr>Agenda</vt:lpstr>
      <vt:lpstr>Fulfilment by Amazon</vt:lpstr>
      <vt:lpstr>Agenda</vt:lpstr>
      <vt:lpstr>Customer Returns Report</vt:lpstr>
      <vt:lpstr>Agenda</vt:lpstr>
      <vt:lpstr>Fulfilment by Amazon</vt:lpstr>
      <vt:lpstr>Fulfilment by Amazon</vt:lpstr>
      <vt:lpstr>Fulfilment by Amazon</vt:lpstr>
      <vt:lpstr>Agenda</vt:lpstr>
      <vt:lpstr>Fulfilment by Amazon</vt:lpstr>
      <vt:lpstr>Fulfilment by Amazon</vt:lpstr>
      <vt:lpstr>Fulfilment by Amazon</vt:lpstr>
      <vt:lpstr>Agenda</vt:lpstr>
      <vt:lpstr>Fulfilment by Amazon</vt:lpstr>
      <vt:lpstr>Q &amp; A</vt:lpstr>
      <vt:lpstr>Useful References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MGB 2004 Segment/Role Breakout Session</dc:subject>
  <dc:creator>lidast</dc:creator>
  <dc:description>Template design: aliciad_x000d_
Formatter: design@slidework.com_x000d_
Event Date:_x000d_
Event Location:_x000d_
Speech Length:_x000d_
Audience:_x000d_
Key Topics:</dc:description>
  <cp:lastModifiedBy>User</cp:lastModifiedBy>
  <cp:revision>1000</cp:revision>
  <cp:lastPrinted>2011-11-29T15:07:32Z</cp:lastPrinted>
  <dcterms:created xsi:type="dcterms:W3CDTF">2009-01-22T00:50:41Z</dcterms:created>
  <dcterms:modified xsi:type="dcterms:W3CDTF">2012-02-01T16:37:59Z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dience">
    <vt:lpwstr>Internal</vt:lpwstr>
  </property>
  <property fmtid="{D5CDD505-2E9C-101B-9397-08002B2CF9AE}" pid="3" name="Status">
    <vt:lpwstr>Draft</vt:lpwstr>
  </property>
</Properties>
</file>