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0" r:id="rId2"/>
    <p:sldMasterId id="2147483695" r:id="rId3"/>
    <p:sldMasterId id="2147483704" r:id="rId4"/>
    <p:sldMasterId id="2147483718" r:id="rId5"/>
  </p:sldMasterIdLst>
  <p:notesMasterIdLst>
    <p:notesMasterId r:id="rId19"/>
  </p:notesMasterIdLst>
  <p:sldIdLst>
    <p:sldId id="256" r:id="rId6"/>
    <p:sldId id="269" r:id="rId7"/>
    <p:sldId id="270" r:id="rId8"/>
    <p:sldId id="266" r:id="rId9"/>
    <p:sldId id="258" r:id="rId10"/>
    <p:sldId id="271" r:id="rId11"/>
    <p:sldId id="260" r:id="rId12"/>
    <p:sldId id="264" r:id="rId13"/>
    <p:sldId id="272" r:id="rId14"/>
    <p:sldId id="267" r:id="rId15"/>
    <p:sldId id="273" r:id="rId16"/>
    <p:sldId id="274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1" autoAdjust="0"/>
    <p:restoredTop sz="94660"/>
  </p:normalViewPr>
  <p:slideViewPr>
    <p:cSldViewPr>
      <p:cViewPr varScale="1">
        <p:scale>
          <a:sx n="83" d="100"/>
          <a:sy n="83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20E23-8B4D-4018-BD98-94A7A4CA6193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226638-DC20-42FD-807B-57790E7AC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15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0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872D63B3-2BFC-4CB5-B667-EDF32E2369A0}" type="datetime1">
              <a:rPr lang="en-US" smtClean="0"/>
              <a:t>11/11/2011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1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9EC2D4C5-511B-4951-8F78-18F94C989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1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8540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43A792-5C33-4BD4-B0AD-9FB94A20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330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788A931D-E457-45E7-BD1E-1F4A596B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05216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D890B363-10EB-414F-BDC6-F8DB05A2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6244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6E52CEB-7FBB-4159-AF01-468D4D77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5803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6C622BD1-363A-4FB3-99A1-2FBA3B1E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313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88E2032C-A85E-4432-88EE-EFEFBA3F4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465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529A798-A585-49D9-8842-71FA5A802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974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D23F0D4-AB5B-4094-9E6F-F2492A97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249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AB20F5F5-4DB0-43B8-9A56-DAC8719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7287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23BFA89C-837D-4FA2-88CC-B761C576E276}" type="datetime1">
              <a:rPr lang="en-US" smtClean="0"/>
              <a:t>11/11/2011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9EC2D4C5-511B-4951-8F78-18F94C989E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505323-7B80-49C7-96A9-90F36DB1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70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45C82090-9D64-4855-A1CD-367ED6520687}" type="datetime1">
              <a:rPr lang="en-US" smtClean="0"/>
              <a:t>11/11/2011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0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F32ADFE8-21B8-474B-A224-27737D604339}" type="datetime1">
              <a:rPr lang="en-US" smtClean="0"/>
              <a:t>11/11/2011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1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1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7FAA0AA1-07C2-4C17-ACD9-9FFA489E2F7D}" type="datetime1">
              <a:rPr lang="en-US" smtClean="0"/>
              <a:t>11/11/2011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Graphic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A8D3A519-5E5D-4AA3-8625-5A6D4B5C220D}" type="datetime1">
              <a:rPr lang="en-US" smtClean="0"/>
              <a:t>11/11/2011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4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with Tex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247183" y="1055688"/>
            <a:ext cx="8564562" cy="314325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"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8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8ADBF9D7-C8DB-480E-A197-DE18160005E2}" type="datetime1">
              <a:rPr lang="en-US" smtClean="0"/>
              <a:t>11/11/2011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9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20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83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al 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301356" y="4489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305050" y="70699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B11C4E21-666C-4AB3-B6BA-9463CED38DB9}" type="datetime1">
              <a:rPr lang="en-US" smtClean="0"/>
              <a:t>11/11/2011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3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453438" y="6653213"/>
            <a:ext cx="407987" cy="303212"/>
          </a:xfrm>
          <a:prstGeom prst="rect">
            <a:avLst/>
          </a:prstGeom>
        </p:spPr>
        <p:txBody>
          <a:bodyPr lIns="86493" tIns="43247" rIns="86493" bIns="43247"/>
          <a:lstStyle>
            <a:lvl1pPr algn="r" defTabSz="914485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1025" y="6697663"/>
            <a:ext cx="2895600" cy="320675"/>
          </a:xfrm>
          <a:prstGeom prst="rect">
            <a:avLst/>
          </a:prstGeom>
        </p:spPr>
        <p:txBody>
          <a:bodyPr lIns="91432" tIns="45716" rIns="91432" bIns="45716"/>
          <a:lstStyle>
            <a:lvl1pPr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17A96-6BCD-476A-B3FB-4CA292494404}" type="datetime1">
              <a:rPr lang="en-US" smtClean="0"/>
              <a:t>11/11/2011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Page </a:t>
            </a:r>
            <a:fld id="{40793360-9569-4932-8C21-AFF0727890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37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6705600" cy="457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Page </a:t>
            </a:r>
            <a:fld id="{D890B363-10EB-414F-BDC6-F8DB05A2AB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Graphic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3D56DC03-7F55-44DE-B384-6F0A3E0BFB7F}" type="datetime1">
              <a:rPr lang="en-US" smtClean="0"/>
              <a:t>11/11/2011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9EC2D4C5-511B-4951-8F78-18F94C989ED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4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  <a:latin typeface="Frutiger 57Cn" pitchFamily="34" charset="0"/>
                <a:ea typeface="MS PGothic" pitchFamily="34" charset="-128"/>
                <a:cs typeface="Arial" pitchFamily="34" charset="0"/>
              </a:rPr>
              <a:t>www.amazon.co.uk</a:t>
            </a:r>
            <a:endParaRPr lang="en-US" dirty="0">
              <a:solidFill>
                <a:srgbClr val="000000"/>
              </a:solidFill>
              <a:latin typeface="Frutiger 57Cn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683014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marL="0" marR="0" indent="0" algn="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Click to edit Mas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-  </a:t>
            </a:r>
            <a:r>
              <a:rPr lang="en-GB" sz="1100" dirty="0" smtClean="0">
                <a:effectLst/>
                <a:latin typeface="Calibri"/>
                <a:ea typeface="Calibri"/>
              </a:rPr>
              <a:t>Confidential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 </a:t>
            </a:r>
            <a:r>
              <a:rPr lang="en-GB" sz="1100" dirty="0" smtClean="0">
                <a:effectLst/>
                <a:latin typeface="Calibri"/>
                <a:ea typeface="Calibri"/>
              </a:rPr>
              <a:t>© 1996-2011, Amazon.com, Inc. or its affiliates.  All rights reserved.</a:t>
            </a:r>
            <a:r>
              <a:rPr lang="en-US" sz="1100" dirty="0" smtClean="0">
                <a:effectLst/>
                <a:latin typeface="Calibri"/>
                <a:ea typeface="Calibri"/>
              </a:rPr>
              <a:t/>
            </a:r>
            <a:br>
              <a:rPr lang="en-US" sz="1100" dirty="0" smtClean="0">
                <a:effectLst/>
                <a:latin typeface="Calibri"/>
                <a:ea typeface="Calibri"/>
              </a:rPr>
            </a:b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3555" name="Picture 3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004" y="2246948"/>
            <a:ext cx="2864737" cy="62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A32227D-CAC6-40DB-B7C1-DBEA0806FB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685" y="197167"/>
            <a:ext cx="1962150" cy="4286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62E50732-8146-4D51-A560-D018FE9A4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560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165" y="2352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2596D906-AB44-4244-AFD2-192A1EB63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62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205" y="19621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765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666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AACB51F5-F2EE-4CBD-850F-2A33A5CBF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867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7430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92A61EA-01AF-48DF-9CB7-29EBEDB36E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69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8097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293E4E0-9C57-4295-9D8F-1E9C71B6B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2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285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91E63666-3D1C-481D-9833-65E62B7CD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174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445" y="15049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with Tex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247183" y="1055688"/>
            <a:ext cx="8564562" cy="314325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"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8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FB3693EB-0572-4927-BA75-77A3323CD267}" type="datetime1">
              <a:rPr lang="en-US" smtClean="0"/>
              <a:t>11/11/2011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9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9EC2D4C5-511B-4951-8F78-18F94C989E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20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83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83612F89-C283-4BAC-AAB4-725DBDE49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277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1334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4292A2D-51B4-41C0-841E-64B3C11C9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379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9A367B2-201F-40E1-A9F7-2C0A0D54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481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64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mtClean="0">
                <a:latin typeface="Frutiger 57Cn"/>
                <a:cs typeface="Arial" pitchFamily="34" charset="0"/>
              </a:rPr>
              <a:t>www.fba.amazon.co.uk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306638"/>
            <a:ext cx="3175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25866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0793360-9569-4932-8C21-AFF07278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5829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85408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43A792-5C33-4BD4-B0AD-9FB94A20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3303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788A931D-E457-45E7-BD1E-1F4A596B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05216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D890B363-10EB-414F-BDC6-F8DB05A2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6244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6E52CEB-7FBB-4159-AF01-468D4D77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580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al 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301356" y="4489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305050" y="70699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6AB35A0B-705F-41A7-A6DD-9697E84FC700}" type="datetime1">
              <a:rPr lang="en-US" smtClean="0"/>
              <a:t>11/11/2011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9EC2D4C5-511B-4951-8F78-18F94C989ED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3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6C622BD1-363A-4FB3-99A1-2FBA3B1E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313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88E2032C-A85E-4432-88EE-EFEFBA3F4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4656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529A798-A585-49D9-8842-71FA5A802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9742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D23F0D4-AB5B-4094-9E6F-F2492A97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24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AB20F5F5-4DB0-43B8-9A56-DAC8719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72873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505323-7B80-49C7-96A9-90F36DB1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701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4ABBF974-56E2-403E-A95E-85B0076ABFD9}" type="datetime1">
              <a:rPr lang="en-US" smtClean="0"/>
              <a:t>11/11/2011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453438" y="6653213"/>
            <a:ext cx="407987" cy="303212"/>
          </a:xfrm>
          <a:prstGeom prst="rect">
            <a:avLst/>
          </a:prstGeom>
        </p:spPr>
        <p:txBody>
          <a:bodyPr lIns="86493" tIns="43247" rIns="86493" bIns="43247"/>
          <a:lstStyle>
            <a:lvl1pPr algn="r" defTabSz="914485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9EC2D4C5-511B-4951-8F78-18F94C989ED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1025" y="6697663"/>
            <a:ext cx="2895600" cy="320675"/>
          </a:xfrm>
          <a:prstGeom prst="rect">
            <a:avLst/>
          </a:prstGeom>
        </p:spPr>
        <p:txBody>
          <a:bodyPr lIns="91432" tIns="45716" rIns="91432" bIns="45716"/>
          <a:lstStyle>
            <a:lvl1pPr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D89970B-12B8-4AD5-B1AE-0CA68113B20D}" type="datetime1">
              <a:rPr lang="en-US" smtClean="0"/>
              <a:t>11/11/2011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EC2D4C5-511B-4951-8F78-18F94C989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37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mtClean="0">
                <a:latin typeface="Frutiger 57Cn"/>
                <a:cs typeface="Arial" pitchFamily="34" charset="0"/>
              </a:rPr>
              <a:t>www.fba.amazon.co.uk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306638"/>
            <a:ext cx="3175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2586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0793360-9569-4932-8C21-AFF07278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582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9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7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25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Frutiger 45 Light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pic>
        <p:nvPicPr>
          <p:cNvPr id="1030" name="Picture 7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163" y="222250"/>
            <a:ext cx="1630362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9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9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9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9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Frutiger 45 Light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sellercentral-europe.amazon.com/gp/help/help-popup.html?ie=UTF8&amp;itemID=601" TargetMode="External"/><Relationship Id="rId3" Type="http://schemas.openxmlformats.org/officeDocument/2006/relationships/hyperlink" Target="https://sellercentral-europe.amazon.com/gp/help/help.html/ref=ag_1661_cont_help?ie=UTF8&amp;itemID=1661&amp;language=en_GB" TargetMode="External"/><Relationship Id="rId7" Type="http://schemas.openxmlformats.org/officeDocument/2006/relationships/hyperlink" Target="https://sellercentral-europe.amazon.com/gp/help/help.html/ref=ag_200692600_cont_help?ie=UTF8&amp;itemID=200692600&amp;language=en_GB" TargetMode="External"/><Relationship Id="rId2" Type="http://schemas.openxmlformats.org/officeDocument/2006/relationships/hyperlink" Target="https://sellercentral-europe.amazon.com/gp/help/help.html/ref=ag_13461_cont_help?ie=UTF8&amp;itemID=13461&amp;language=en_GB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ellercentral-europe.amazon.com/gp/help/help.html/ref=ag_200215860_cont_help?ie=UTF8&amp;itemID=200215860&amp;language=en_GB" TargetMode="External"/><Relationship Id="rId5" Type="http://schemas.openxmlformats.org/officeDocument/2006/relationships/hyperlink" Target="https://sellercentral-europe.amazon.com/gp/help/help.html/ref=ag_200144910_cont_help?ie=UTF8&amp;itemID=200144910&amp;language=en_GB" TargetMode="External"/><Relationship Id="rId10" Type="http://schemas.openxmlformats.org/officeDocument/2006/relationships/hyperlink" Target="http://services.amazon.co.uk/resources/events-webinars/" TargetMode="External"/><Relationship Id="rId4" Type="http://schemas.openxmlformats.org/officeDocument/2006/relationships/hyperlink" Target="https://sellercentral-europe.amazon.com/gp/help/help.html/ref=ag_200270100_cont_help?ie=UTF8&amp;itemID=200270100&amp;language=en_GB" TargetMode="External"/><Relationship Id="rId9" Type="http://schemas.openxmlformats.org/officeDocument/2006/relationships/hyperlink" Target="https://sellercentral-europe.amazon.com/gp/help/help-popup.html?ie=UTF8&amp;itemID=611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services.amazon.co.uk/resources/events-webinars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developer.amazonservices.co.uk/index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sellercentral-europe.amazon.com/gp/help/help-popup.html?ie=UTF8&amp;itemID=1641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help/help-popup.html?ie=UTF8&amp;itemID=1641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743200"/>
            <a:ext cx="6400800" cy="1295400"/>
          </a:xfrm>
        </p:spPr>
        <p:txBody>
          <a:bodyPr/>
          <a:lstStyle/>
          <a:p>
            <a:r>
              <a:rPr lang="en-US" sz="3200" dirty="0"/>
              <a:t>Best Practices to Add Products Smoothly to Your Account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52850" y="6304002"/>
            <a:ext cx="53911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</a:rPr>
              <a:t>Confidential </a:t>
            </a:r>
            <a:r>
              <a:rPr lang="en-GB" sz="1000" dirty="0">
                <a:solidFill>
                  <a:srgbClr val="000000"/>
                </a:solidFill>
              </a:rPr>
              <a:t>© 1996-2011, Amazon.com, Inc. or its affiliates.  All rights reserved.</a:t>
            </a:r>
            <a:endParaRPr lang="en-US" sz="1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C2D4C5-511B-4951-8F78-18F94C989ED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06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610600" y="6477000"/>
            <a:ext cx="381000" cy="273050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10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25963" y="76200"/>
            <a:ext cx="5885873" cy="381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dirty="0" smtClean="0">
                <a:latin typeface="Arial" pitchFamily="34" charset="0"/>
              </a:rPr>
              <a:t>Most Frequent Errors 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914400"/>
            <a:ext cx="7696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Incorrect File Format: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you did not save your file as a ‘Tab Delimited Text’ file, or you deleted the header rows or you uploaded the wrong template. </a:t>
            </a: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Restricted Category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 if you want to list in a restricted category (ex: Apparel), you need to obtain prior approval before you can upload your products.</a:t>
            </a:r>
          </a:p>
          <a:p>
            <a:pPr marL="285750" indent="-285750">
              <a:buFont typeface="Arial" pitchFamily="34" charset="0"/>
              <a:buChar char="•"/>
            </a:pPr>
            <a:endParaRPr lang="en-GB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Matching Error: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your product title or description corresponds to another product in the Amazon catalogue than the ASIN you indicated.</a:t>
            </a: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Invalid Values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 you did not follow the correct format. For example, you put a decimal comma instead of a decimal point in the price column.</a:t>
            </a: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Fulfilment Channel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 for FBA products, you must leave the Quantity column empty and select ‘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Amazon_EU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’ as Fulfilment-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center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-id.</a:t>
            </a: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Listing in another marketplace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 if you list via the European Account in another Amazon Europe marketplace, you need to use the template of the local marketplace where you want to list your products.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46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76200"/>
            <a:ext cx="1447800" cy="429491"/>
          </a:xfrm>
        </p:spPr>
        <p:txBody>
          <a:bodyPr/>
          <a:lstStyle/>
          <a:p>
            <a:r>
              <a:rPr lang="en-GB" sz="2400" dirty="0" smtClean="0">
                <a:latin typeface="Arial" pitchFamily="34" charset="0"/>
              </a:rPr>
              <a:t>Q&amp;A</a:t>
            </a:r>
            <a:endParaRPr lang="en-US" sz="2400" dirty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10600" y="6477000"/>
            <a:ext cx="457200" cy="273050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11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30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76200"/>
            <a:ext cx="3886200" cy="429491"/>
          </a:xfrm>
        </p:spPr>
        <p:txBody>
          <a:bodyPr/>
          <a:lstStyle/>
          <a:p>
            <a:r>
              <a:rPr lang="en-GB" sz="2400" dirty="0" smtClean="0">
                <a:latin typeface="Arial" pitchFamily="34" charset="0"/>
              </a:rPr>
              <a:t>Useful References</a:t>
            </a:r>
            <a:endParaRPr lang="en-US" sz="2400" dirty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10600" y="6477000"/>
            <a:ext cx="457200" cy="273050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12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77724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  <a:hlinkClick r:id="rId2"/>
              </a:rPr>
              <a:t>Text File Templates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  <a:hlinkClick r:id="rId3"/>
              </a:rPr>
              <a:t>Browse Tree Guides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  <a:hlinkClick r:id="rId4"/>
              </a:rPr>
              <a:t>Style Guidelines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  <a:hlinkClick r:id="rId5"/>
              </a:rPr>
              <a:t>Building an Inventory File Video Tutorial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  <a:hlinkClick r:id="rId6"/>
              </a:rPr>
              <a:t>Creating Variations with a </a:t>
            </a:r>
            <a:r>
              <a:rPr lang="en-GB" sz="2400" dirty="0" err="1" smtClean="0">
                <a:latin typeface="Arial" pitchFamily="34" charset="0"/>
                <a:cs typeface="Arial" pitchFamily="34" charset="0"/>
                <a:hlinkClick r:id="rId6"/>
              </a:rPr>
              <a:t>Flatfile</a:t>
            </a:r>
            <a:r>
              <a:rPr lang="en-GB" sz="2400" dirty="0">
                <a:latin typeface="Arial" pitchFamily="34" charset="0"/>
                <a:cs typeface="Arial" pitchFamily="34" charset="0"/>
                <a:hlinkClick r:id="rId6"/>
              </a:rPr>
              <a:t> </a:t>
            </a:r>
            <a:r>
              <a:rPr lang="en-GB" sz="2400" dirty="0" smtClean="0">
                <a:latin typeface="Arial" pitchFamily="34" charset="0"/>
                <a:cs typeface="Arial" pitchFamily="34" charset="0"/>
                <a:hlinkClick r:id="rId6"/>
              </a:rPr>
              <a:t>Video Tutorial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  <a:hlinkClick r:id="rId7"/>
              </a:rPr>
              <a:t>Managing your Inventory in the Europe Marketplaces Account Video Tutorial</a:t>
            </a:r>
            <a:endParaRPr lang="en-GB" sz="2400" dirty="0" smtClean="0">
              <a:latin typeface="Arial" pitchFamily="34" charset="0"/>
              <a:cs typeface="Arial" pitchFamily="34" charset="0"/>
              <a:hlinkClick r:id="rId8"/>
            </a:endParaRP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  <a:hlinkClick r:id="rId8"/>
              </a:rPr>
              <a:t>Upload Your Inventory File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  <a:hlinkClick r:id="rId9"/>
              </a:rPr>
              <a:t>Review My Inventory Results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  <a:hlinkClick r:id="rId10"/>
              </a:rPr>
              <a:t>Webinar Invitations and Recordings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12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10600" y="6477000"/>
            <a:ext cx="457200" cy="273050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13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286000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itchFamily="34" charset="0"/>
                <a:cs typeface="Arial" pitchFamily="34" charset="0"/>
              </a:rPr>
              <a:t>Thank you for attending!</a:t>
            </a:r>
          </a:p>
          <a:p>
            <a:pPr algn="ctr"/>
            <a:endParaRPr lang="en-GB" sz="2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  <a:hlinkClick r:id="rId2"/>
              </a:rPr>
              <a:t>http://services.amazon.co.uk/resources/events-webinars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6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76200"/>
            <a:ext cx="1524000" cy="457200"/>
          </a:xfrm>
        </p:spPr>
        <p:txBody>
          <a:bodyPr/>
          <a:lstStyle/>
          <a:p>
            <a:r>
              <a:rPr lang="en-GB" sz="2000" dirty="0" smtClean="0">
                <a:latin typeface="Arial" pitchFamily="34" charset="0"/>
              </a:rPr>
              <a:t>Agenda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505199"/>
          </a:xfrm>
        </p:spPr>
        <p:txBody>
          <a:bodyPr/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What are the main methods to list on Amazon.co.uk?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How to bulk upload products in your Seller Central account?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Live Demo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Most Frequent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E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rrors 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Q&amp;A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Useful References</a:t>
            </a:r>
          </a:p>
          <a:p>
            <a:pPr marL="0" indent="0"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86800" y="6477000"/>
            <a:ext cx="304800" cy="288925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2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34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76200"/>
            <a:ext cx="6400800" cy="487362"/>
          </a:xfrm>
        </p:spPr>
        <p:txBody>
          <a:bodyPr/>
          <a:lstStyle/>
          <a:p>
            <a:r>
              <a:rPr lang="en-GB" sz="2000" dirty="0" smtClean="0">
                <a:latin typeface="Arial" pitchFamily="34" charset="0"/>
              </a:rPr>
              <a:t>What are the main methods to list your offers?</a:t>
            </a:r>
            <a:endParaRPr lang="en-US" sz="2000" dirty="0">
              <a:latin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254893"/>
              </p:ext>
            </p:extLst>
          </p:nvPr>
        </p:nvGraphicFramePr>
        <p:xfrm>
          <a:off x="288636" y="914400"/>
          <a:ext cx="8534400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/>
                <a:gridCol w="56896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Your Seller Profile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Recommended Method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Small Inventory</a:t>
                      </a:r>
                      <a:r>
                        <a:rPr lang="en-GB" baseline="0" dirty="0" smtClean="0"/>
                        <a:t> (ex: &lt;100 products), basic technical skills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‘Add a Product’ one by one:</a:t>
                      </a:r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Medium to large inventory, knowledge of Excel and Text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‘Upload Products &amp; Inventory’ using inventory files:</a:t>
                      </a:r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Large inventory (ex: &gt;10,000), good </a:t>
                      </a:r>
                      <a:r>
                        <a:rPr lang="en-GB" baseline="0" dirty="0" smtClean="0"/>
                        <a:t>knowledge of XML, Java and other programming languages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Automation through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‘Marketplace Web Services’ APIs:</a:t>
                      </a:r>
                    </a:p>
                    <a:p>
                      <a:r>
                        <a:rPr lang="en-US" dirty="0" smtClean="0">
                          <a:hlinkClick r:id="rId2"/>
                        </a:rPr>
                        <a:t>https://developer.amazonservices.co.uk/index.html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891" y="1600200"/>
            <a:ext cx="3733800" cy="1550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891" y="3657600"/>
            <a:ext cx="5447095" cy="159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228600" y="3298634"/>
            <a:ext cx="8610600" cy="2106803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9059" y="6511347"/>
            <a:ext cx="381000" cy="288925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3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27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57200"/>
            <a:ext cx="3886200" cy="381000"/>
          </a:xfrm>
        </p:spPr>
        <p:txBody>
          <a:bodyPr/>
          <a:lstStyle/>
          <a:p>
            <a:r>
              <a:rPr lang="en-US" sz="1800" dirty="0" smtClean="0">
                <a:latin typeface="Arial" pitchFamily="34" charset="0"/>
              </a:rPr>
              <a:t>Why use bulk upload/feeds?</a:t>
            </a:r>
            <a:endParaRPr lang="en-US" sz="1800" dirty="0">
              <a:latin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What are ‘Feeds’ or ‘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Flatfiles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’?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Feeds are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inventory files you upload in your seller account to create or modify your listings.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There are different templates for different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product categories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9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b="1" dirty="0" smtClean="0">
                <a:latin typeface="Arial" pitchFamily="34" charset="0"/>
                <a:cs typeface="Arial" pitchFamily="34" charset="0"/>
              </a:rPr>
              <a:t>Why should you use feeds and not add products one by one?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Time-Saving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this allows you to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easily upload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 large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number of products into Seller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Central.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 smtClean="0">
                <a:latin typeface="Arial" pitchFamily="34" charset="0"/>
                <a:cs typeface="Arial" pitchFamily="34" charset="0"/>
              </a:rPr>
              <a:t>Better Accuracy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: you are less likely to make mistakes in your product information if you have to create hundreds or thousands of products at once.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 smtClean="0">
                <a:latin typeface="Arial" pitchFamily="34" charset="0"/>
                <a:cs typeface="Arial" pitchFamily="34" charset="0"/>
              </a:rPr>
              <a:t>More Details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: you can more easily add all the details required about your products.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Your buyers will be able to make an informed purchase: This can increase your sales and/or reduce order defects.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25963" y="76200"/>
            <a:ext cx="5885873" cy="381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dirty="0" smtClean="0">
                <a:latin typeface="Arial" pitchFamily="34" charset="0"/>
              </a:rPr>
              <a:t>How to bulk upload products in Seller Central?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10600" y="6477000"/>
            <a:ext cx="381000" cy="228600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4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72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57200"/>
            <a:ext cx="5410200" cy="381000"/>
          </a:xfrm>
        </p:spPr>
        <p:txBody>
          <a:bodyPr/>
          <a:lstStyle/>
          <a:p>
            <a:r>
              <a:rPr lang="en-US" sz="1800" dirty="0" smtClean="0">
                <a:latin typeface="Arial" pitchFamily="34" charset="0"/>
              </a:rPr>
              <a:t>What are the different </a:t>
            </a:r>
            <a:r>
              <a:rPr lang="en-US" sz="1800" dirty="0">
                <a:latin typeface="Arial" pitchFamily="34" charset="0"/>
              </a:rPr>
              <a:t>k</a:t>
            </a:r>
            <a:r>
              <a:rPr lang="en-US" sz="1800" dirty="0" smtClean="0">
                <a:latin typeface="Arial" pitchFamily="34" charset="0"/>
              </a:rPr>
              <a:t>inds of </a:t>
            </a:r>
            <a:r>
              <a:rPr lang="en-US" sz="1800" dirty="0">
                <a:latin typeface="Arial" pitchFamily="34" charset="0"/>
              </a:rPr>
              <a:t>f</a:t>
            </a:r>
            <a:r>
              <a:rPr lang="en-US" sz="1800" dirty="0" smtClean="0">
                <a:latin typeface="Arial" pitchFamily="34" charset="0"/>
              </a:rPr>
              <a:t>eeds?</a:t>
            </a:r>
            <a:endParaRPr lang="en-US" sz="1800" dirty="0">
              <a:latin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686800" y="6492875"/>
            <a:ext cx="304800" cy="212725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5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25963" y="76200"/>
            <a:ext cx="5885873" cy="381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dirty="0" smtClean="0">
                <a:latin typeface="Arial" pitchFamily="34" charset="0"/>
              </a:rPr>
              <a:t>How to bulk upload products in Seller Central?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906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different </a:t>
            </a:r>
            <a:r>
              <a:rPr lang="en-GB" dirty="0" smtClean="0">
                <a:hlinkClick r:id="rId2"/>
              </a:rPr>
              <a:t>templates</a:t>
            </a:r>
            <a:r>
              <a:rPr lang="en-GB" dirty="0" smtClean="0"/>
              <a:t> are available in the ‘Upload Products and Inventory’ section: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33" y="1524000"/>
            <a:ext cx="8514334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68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57200"/>
            <a:ext cx="5410200" cy="381000"/>
          </a:xfrm>
        </p:spPr>
        <p:txBody>
          <a:bodyPr/>
          <a:lstStyle/>
          <a:p>
            <a:r>
              <a:rPr lang="en-US" sz="1800" dirty="0" smtClean="0">
                <a:latin typeface="Arial" pitchFamily="34" charset="0"/>
              </a:rPr>
              <a:t>What are the different </a:t>
            </a:r>
            <a:r>
              <a:rPr lang="en-US" sz="1800" dirty="0">
                <a:latin typeface="Arial" pitchFamily="34" charset="0"/>
              </a:rPr>
              <a:t>k</a:t>
            </a:r>
            <a:r>
              <a:rPr lang="en-US" sz="1800" dirty="0" smtClean="0">
                <a:latin typeface="Arial" pitchFamily="34" charset="0"/>
              </a:rPr>
              <a:t>inds of </a:t>
            </a:r>
            <a:r>
              <a:rPr lang="en-US" sz="1800" dirty="0">
                <a:latin typeface="Arial" pitchFamily="34" charset="0"/>
              </a:rPr>
              <a:t>f</a:t>
            </a:r>
            <a:r>
              <a:rPr lang="en-US" sz="1800" dirty="0" smtClean="0">
                <a:latin typeface="Arial" pitchFamily="34" charset="0"/>
              </a:rPr>
              <a:t>eeds?</a:t>
            </a:r>
            <a:endParaRPr lang="en-US" sz="1800" dirty="0">
              <a:latin typeface="Arial" pitchFamily="34" charset="0"/>
            </a:endParaRPr>
          </a:p>
        </p:txBody>
      </p:sp>
      <p:pic>
        <p:nvPicPr>
          <p:cNvPr id="1026" name="Picture 2" descr="C:\Users\leticiai\Desktop\Fee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59932"/>
            <a:ext cx="5415807" cy="335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686800" y="6492875"/>
            <a:ext cx="304800" cy="212725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6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25963" y="76200"/>
            <a:ext cx="5885873" cy="381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dirty="0" smtClean="0">
                <a:latin typeface="Arial" pitchFamily="34" charset="0"/>
              </a:rPr>
              <a:t>How to bulk upload products in Seller Central?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906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different </a:t>
            </a:r>
            <a:r>
              <a:rPr lang="en-GB" dirty="0" smtClean="0">
                <a:hlinkClick r:id="rId3"/>
              </a:rPr>
              <a:t>templates</a:t>
            </a:r>
            <a:r>
              <a:rPr lang="en-GB" dirty="0" smtClean="0"/>
              <a:t> are available in the ‘Upload Products and Inventory’ section: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8207" y="1350696"/>
            <a:ext cx="342481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2667000" y="2057400"/>
            <a:ext cx="2133600" cy="979725"/>
          </a:xfrm>
          <a:prstGeom prst="wedgeRoundRectCallout">
            <a:avLst>
              <a:gd name="adj1" fmla="val -109577"/>
              <a:gd name="adj2" fmla="val -5722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Use the simplified ‘</a:t>
            </a:r>
            <a:r>
              <a:rPr lang="en-GB" sz="1100" b="1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Inventory Loader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’ template for products which already exist in the Amazon catalogue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1828800" y="4953000"/>
            <a:ext cx="2715491" cy="1219200"/>
          </a:xfrm>
          <a:prstGeom prst="wedgeRoundRectCallout">
            <a:avLst>
              <a:gd name="adj1" fmla="val 87732"/>
              <a:gd name="adj2" fmla="val -4892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For Non-Media, use the ‘</a:t>
            </a:r>
            <a:r>
              <a:rPr lang="en-GB" sz="1100" b="1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Inventory File Templates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’ to create new products from scratch, with all required information, in the Amazon catalogue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41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57200"/>
            <a:ext cx="3124200" cy="381000"/>
          </a:xfrm>
        </p:spPr>
        <p:txBody>
          <a:bodyPr/>
          <a:lstStyle/>
          <a:p>
            <a:r>
              <a:rPr lang="en-US" sz="1800" dirty="0" smtClean="0">
                <a:latin typeface="Arial" pitchFamily="34" charset="0"/>
              </a:rPr>
              <a:t>How to work on templates</a:t>
            </a:r>
            <a:endParaRPr lang="en-US" sz="1800" dirty="0">
              <a:latin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686800" y="6477000"/>
            <a:ext cx="304800" cy="273050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7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25963" y="76200"/>
            <a:ext cx="5885873" cy="381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dirty="0" smtClean="0">
                <a:latin typeface="Arial" pitchFamily="34" charset="0"/>
              </a:rPr>
              <a:t>How to bulk upload products in Seller Central?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09600" y="1447800"/>
            <a:ext cx="8229600" cy="4906963"/>
          </a:xfrm>
          <a:prstGeom prst="rect">
            <a:avLst/>
          </a:prstGeom>
        </p:spPr>
        <p:txBody>
          <a:bodyPr numCol="2"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SKU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Product ID (Barcode)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Product ID Type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Title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Brand and/or Manufacturer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Item Price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Currency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Quantity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Browse Nodes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Bullet Points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Description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Search Terms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Main Image URL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Parenting Information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9144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Arial" pitchFamily="34" charset="0"/>
                <a:cs typeface="Arial" pitchFamily="34" charset="0"/>
              </a:rPr>
              <a:t>Mandatory Information: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8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57200"/>
            <a:ext cx="4191000" cy="381000"/>
          </a:xfrm>
        </p:spPr>
        <p:txBody>
          <a:bodyPr/>
          <a:lstStyle/>
          <a:p>
            <a:r>
              <a:rPr lang="en-US" sz="1800" dirty="0">
                <a:latin typeface="Arial" pitchFamily="34" charset="0"/>
              </a:rPr>
              <a:t>Data </a:t>
            </a:r>
            <a:r>
              <a:rPr lang="en-US" sz="1800" dirty="0" smtClean="0">
                <a:latin typeface="Arial" pitchFamily="34" charset="0"/>
              </a:rPr>
              <a:t>definitions </a:t>
            </a:r>
            <a:r>
              <a:rPr lang="en-US" sz="1800" dirty="0">
                <a:latin typeface="Arial" pitchFamily="34" charset="0"/>
              </a:rPr>
              <a:t>&amp; </a:t>
            </a:r>
            <a:r>
              <a:rPr lang="en-US" sz="1800" dirty="0" smtClean="0">
                <a:latin typeface="Arial" pitchFamily="34" charset="0"/>
              </a:rPr>
              <a:t>valid </a:t>
            </a:r>
            <a:r>
              <a:rPr lang="en-US" sz="1800" dirty="0">
                <a:latin typeface="Arial" pitchFamily="34" charset="0"/>
              </a:rPr>
              <a:t>v</a:t>
            </a:r>
            <a:r>
              <a:rPr lang="en-US" sz="1800" dirty="0" smtClean="0">
                <a:latin typeface="Arial" pitchFamily="34" charset="0"/>
              </a:rPr>
              <a:t>alues </a:t>
            </a:r>
            <a:r>
              <a:rPr lang="en-US" sz="1800" dirty="0">
                <a:latin typeface="Arial" pitchFamily="34" charset="0"/>
              </a:rPr>
              <a:t>t</a:t>
            </a:r>
            <a:r>
              <a:rPr lang="en-US" sz="1800" dirty="0" smtClean="0">
                <a:latin typeface="Arial" pitchFamily="34" charset="0"/>
              </a:rPr>
              <a:t>abs</a:t>
            </a:r>
            <a:endParaRPr lang="en-US" sz="1800" dirty="0">
              <a:latin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810000"/>
          </a:xfrm>
        </p:spPr>
        <p:txBody>
          <a:bodyPr/>
          <a:lstStyle/>
          <a:p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Tip: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Refer to the Data Definitions and Valid Values tab continuously while working on the flat file. </a:t>
            </a:r>
          </a:p>
          <a:p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Data Definitions Tab: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ives you an explanation of the kind of data that should go into each field in the template.</a:t>
            </a:r>
          </a:p>
          <a:p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Valid Values Tab: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Gives you the list of allowed values for certain fields in the template.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leticiai\Desktop\DDV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4" y="1295400"/>
            <a:ext cx="34385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10600" y="6477000"/>
            <a:ext cx="381000" cy="304800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8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25963" y="76200"/>
            <a:ext cx="5885873" cy="381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dirty="0" smtClean="0">
                <a:latin typeface="Arial" pitchFamily="34" charset="0"/>
              </a:rPr>
              <a:t>How to bulk upload products in Seller Central?</a:t>
            </a:r>
            <a:endParaRPr lang="en-US" sz="20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8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76200"/>
            <a:ext cx="1524000" cy="457200"/>
          </a:xfrm>
        </p:spPr>
        <p:txBody>
          <a:bodyPr/>
          <a:lstStyle/>
          <a:p>
            <a:r>
              <a:rPr lang="en-GB" sz="2000" dirty="0" smtClean="0">
                <a:latin typeface="Arial" pitchFamily="34" charset="0"/>
              </a:rPr>
              <a:t>Agenda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505199"/>
          </a:xfrm>
        </p:spPr>
        <p:txBody>
          <a:bodyPr/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What are the main methods to list on Amazon.co.uk?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How to bulk upload products in your Seller Central account?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Live Demo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Most Frequent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E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rrors 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Q&amp;A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Useful References</a:t>
            </a:r>
          </a:p>
          <a:p>
            <a:pPr marL="0" indent="0"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86800" y="6477000"/>
            <a:ext cx="304800" cy="288925"/>
          </a:xfrm>
        </p:spPr>
        <p:txBody>
          <a:bodyPr/>
          <a:lstStyle/>
          <a:p>
            <a:fld id="{9EC2D4C5-511B-4951-8F78-18F94C989ED6}" type="slidenum">
              <a:rPr lang="en-US" sz="900" smtClean="0">
                <a:latin typeface="Arial" pitchFamily="34" charset="0"/>
                <a:cs typeface="Arial" pitchFamily="34" charset="0"/>
              </a:rPr>
              <a:t>9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" y="2438400"/>
            <a:ext cx="2209800" cy="5334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93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0_AmazonLayout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anchor="ctr"/>
      <a:lstStyle>
        <a:defPPr algn="ctr">
          <a:lnSpc>
            <a:spcPct val="150000"/>
          </a:lnSpc>
          <a:defRPr sz="1100" dirty="0">
            <a:solidFill>
              <a:prstClr val="black"/>
            </a:solidFill>
            <a:latin typeface="Arial" pitchFamily="34" charset="0"/>
            <a:ea typeface="Tahoma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2010_AmazonLayout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anchor="ctr"/>
      <a:lstStyle>
        <a:defPPr algn="ctr">
          <a:lnSpc>
            <a:spcPct val="150000"/>
          </a:lnSpc>
          <a:defRPr sz="1100" dirty="0">
            <a:solidFill>
              <a:prstClr val="black"/>
            </a:solidFill>
            <a:latin typeface="Arial" pitchFamily="34" charset="0"/>
            <a:ea typeface="Tahoma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2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UKSOAWebinarUnifiedAccountReviewedAug</Template>
  <TotalTime>559</TotalTime>
  <Words>781</Words>
  <Application>Microsoft Office PowerPoint</Application>
  <PresentationFormat>On-screen Show (4:3)</PresentationFormat>
  <Paragraphs>114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2010_AmazonLayoutDE</vt:lpstr>
      <vt:lpstr>1_Amazon.com Services</vt:lpstr>
      <vt:lpstr>1_2010_AmazonLayoutDE</vt:lpstr>
      <vt:lpstr>2_Amazon.com Services</vt:lpstr>
      <vt:lpstr>3_Amazon.com Services</vt:lpstr>
      <vt:lpstr>PowerPoint Presentation</vt:lpstr>
      <vt:lpstr>Agenda</vt:lpstr>
      <vt:lpstr>What are the main methods to list your offers?</vt:lpstr>
      <vt:lpstr>Why use bulk upload/feeds?</vt:lpstr>
      <vt:lpstr>What are the different kinds of feeds?</vt:lpstr>
      <vt:lpstr>What are the different kinds of feeds?</vt:lpstr>
      <vt:lpstr>How to work on templates</vt:lpstr>
      <vt:lpstr>Data definitions &amp; valid values tabs</vt:lpstr>
      <vt:lpstr>Agenda</vt:lpstr>
      <vt:lpstr>PowerPoint Presentation</vt:lpstr>
      <vt:lpstr>Q&amp;A</vt:lpstr>
      <vt:lpstr>Useful References</vt:lpstr>
      <vt:lpstr>PowerPoint Presentation</vt:lpstr>
    </vt:vector>
  </TitlesOfParts>
  <Company>amazon.com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Bulk Upload products in Seller Central</dc:title>
  <dc:creator>Leticia Isaacs</dc:creator>
  <cp:lastModifiedBy>Henry, Carole</cp:lastModifiedBy>
  <cp:revision>39</cp:revision>
  <dcterms:created xsi:type="dcterms:W3CDTF">2011-11-04T13:48:04Z</dcterms:created>
  <dcterms:modified xsi:type="dcterms:W3CDTF">2011-11-11T14:17:48Z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